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2"/>
  </p:notesMasterIdLst>
  <p:sldIdLst>
    <p:sldId id="259" r:id="rId3"/>
    <p:sldId id="257" r:id="rId4"/>
    <p:sldId id="265" r:id="rId5"/>
    <p:sldId id="258" r:id="rId6"/>
    <p:sldId id="267" r:id="rId7"/>
    <p:sldId id="268" r:id="rId8"/>
    <p:sldId id="269" r:id="rId9"/>
    <p:sldId id="270" r:id="rId10"/>
    <p:sldId id="271" r:id="rId11"/>
  </p:sldIdLst>
  <p:sldSz cx="9144000" cy="5143500" type="screen16x9"/>
  <p:notesSz cx="6858000" cy="9144000"/>
  <p:embeddedFontLst>
    <p:embeddedFont>
      <p:font typeface="Dosis" panose="020B0604020202020204" charset="0"/>
      <p:regular r:id="rId13"/>
      <p:bold r:id="rId14"/>
    </p:embeddedFont>
    <p:embeddedFont>
      <p:font typeface="Nunito" panose="020B0604020202020204" charset="0"/>
      <p:regular r:id="rId15"/>
      <p:bold r:id="rId16"/>
      <p:italic r:id="rId17"/>
      <p:boldItalic r:id="rId18"/>
    </p:embeddedFont>
    <p:embeddedFont>
      <p:font typeface="Roboto"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546"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3302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084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8958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8206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96585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3208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rieskarestu02@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www.linkedin.com/in/arieskarestu/"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LgE8coGC-_ddmhWo-HyTEjMjG3VBWPJx/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LgE8coGC-_ddmhWo-HyTEjMjG3VBWPJx/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drive.google.com/file/d/1LgE8coGC-_ddmhWo-HyTEjMjG3VBWPJx/view?usp=sharin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drive.google.com/file/d/1LgE8coGC-_ddmhWo-HyTEjMjG3VBWPJx/view?usp=shari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drive.google.com/file/d/1LgE8coGC-_ddmhWo-HyTEjMjG3VBWPJx/view?usp=sharin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drive.google.com/file/d/1LgE8coGC-_ddmhWo-HyTEjMjG3VBWPJx/view?usp=sharing"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Predict Clicked Ads Customer Classification by using Machine Learning</a:t>
            </a:r>
            <a:endParaRPr sz="3180" dirty="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Arieska Restu</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3"/>
              </a:rPr>
              <a:t>arieskarestu02@gmail.com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linkedin.com/in/</a:t>
            </a:r>
            <a:r>
              <a:rPr lang="en-US" sz="1200" dirty="0" err="1">
                <a:latin typeface="Dosis"/>
                <a:ea typeface="Dosis"/>
                <a:cs typeface="Dosis"/>
                <a:sym typeface="Dosis"/>
                <a:hlinkClick r:id="rId4"/>
              </a:rPr>
              <a:t>arieskarestu</a:t>
            </a:r>
            <a:endParaRPr lang="en-US" sz="1200" dirty="0">
              <a:latin typeface="Dosis"/>
              <a:ea typeface="Dosis"/>
              <a:cs typeface="Dosis"/>
              <a:sym typeface="Dosis"/>
            </a:endParaRPr>
          </a:p>
        </p:txBody>
      </p:sp>
      <p:pic>
        <p:nvPicPr>
          <p:cNvPr id="101" name="Google Shape;101;p25"/>
          <p:cNvPicPr preferRelativeResize="0"/>
          <p:nvPr/>
        </p:nvPicPr>
        <p:blipFill>
          <a:blip r:embed="rId5"/>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Assistant Lecturer who has experience in the field of Data Science with a background in Informatics. Experienced in Data Analysis, Data Mining, and Machine Learning projects. Also experienced in extracting primary and secondary data, as well as developing and maintaining databases. Able to conduct in-depth data analysis to identify trends that are relevant to companies and clients, and proficient in creating analysis reports. I also have expertise in programming languages and data visualization.</a:t>
            </a:r>
            <a:endParaRPr lang="en-US" sz="279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1"/>
                </a:solidFill>
                <a:latin typeface="Dosis"/>
                <a:ea typeface="Dosis"/>
                <a:cs typeface="Dosis"/>
                <a:sym typeface="Dosis"/>
              </a:rPr>
              <a:t>“Sebuah perusahaan di Indonesia ingin mengetahui efektifitas sebuah iklan yang mereka tayangkan, hal ini penting bagi perusahaan agar dapat mengetahui seberapa besar ketercapainnya iklan yang dipasarkan sehingga dapat menarik customers untuk melihat iklan.</a:t>
            </a:r>
            <a:endParaRPr dirty="0">
              <a:solidFill>
                <a:schemeClr val="dk1"/>
              </a:solidFill>
              <a:latin typeface="Dosis"/>
              <a:ea typeface="Dosis"/>
              <a:cs typeface="Dosis"/>
              <a:sym typeface="Dosis"/>
            </a:endParaRPr>
          </a:p>
          <a:p>
            <a:pPr marL="0" lvl="0" indent="0" algn="just" rtl="0">
              <a:spcBef>
                <a:spcPts val="1200"/>
              </a:spcBef>
              <a:spcAft>
                <a:spcPts val="1200"/>
              </a:spcAft>
              <a:buNone/>
            </a:pPr>
            <a:r>
              <a:rPr lang="en" dirty="0">
                <a:solidFill>
                  <a:schemeClr val="dk1"/>
                </a:solidFill>
                <a:latin typeface="Dosis"/>
                <a:ea typeface="Dosis"/>
                <a:cs typeface="Dosis"/>
                <a:sym typeface="Dosis"/>
              </a:rPr>
              <a:t>Dengan mengolah data historical advertisement serta menemukan insight serta pola yang terjadi, maka dapat membantu perusahaan dalam menentukan target marketing, fokus case ini adalah membuat model machine learning classification yang berfungsi menentukan target customers yang tepat ”</a:t>
            </a:r>
            <a:endParaRPr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kumimoji="0" lang="en-US" sz="1800" b="1" i="0" u="none" strike="noStrike" kern="0" cap="none" spc="0" normalizeH="0" baseline="0" noProof="0" dirty="0">
                <a:ln>
                  <a:noFill/>
                </a:ln>
                <a:solidFill>
                  <a:srgbClr val="FFFFFF"/>
                </a:solidFill>
                <a:effectLst/>
                <a:uLnTx/>
                <a:uFillTx/>
                <a:latin typeface="Arial"/>
                <a:cs typeface="Arial"/>
                <a:sym typeface="Arial"/>
              </a:rPr>
              <a:t>Exploration Data Analysis</a:t>
            </a:r>
            <a:endParaRPr lang="en-US" b="1" dirty="0"/>
          </a:p>
        </p:txBody>
      </p:sp>
      <p:sp>
        <p:nvSpPr>
          <p:cNvPr id="114" name="Google Shape;114;p27"/>
          <p:cNvSpPr txBox="1">
            <a:spLocks noGrp="1"/>
          </p:cNvSpPr>
          <p:nvPr>
            <p:ph type="body" idx="1"/>
          </p:nvPr>
        </p:nvSpPr>
        <p:spPr>
          <a:xfrm>
            <a:off x="311700" y="747575"/>
            <a:ext cx="8520600" cy="4098600"/>
          </a:xfrm>
          <a:prstGeom prst="rect">
            <a:avLst/>
          </a:prstGeom>
        </p:spPr>
        <p:txBody>
          <a:bodyPr spcFirstLastPara="1" wrap="square" lIns="91425" tIns="91425" rIns="91425" bIns="91425" anchor="t" anchorCtr="0">
            <a:normAutofit fontScale="92500" lnSpcReduction="20000"/>
          </a:bodyPr>
          <a:lstStyle/>
          <a:p>
            <a:pPr marL="457200" lvl="0" indent="-323850" algn="l" rtl="0">
              <a:spcBef>
                <a:spcPts val="0"/>
              </a:spcBef>
              <a:spcAft>
                <a:spcPts val="0"/>
              </a:spcAft>
              <a:buClr>
                <a:schemeClr val="dk1"/>
              </a:buClr>
              <a:buSzPts val="1500"/>
              <a:buChar char="●"/>
            </a:pPr>
            <a:r>
              <a:rPr lang="en-US" sz="1500" dirty="0">
                <a:solidFill>
                  <a:schemeClr val="dk1"/>
                </a:solidFill>
              </a:rPr>
              <a:t>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terdiri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tiga</a:t>
            </a:r>
            <a:r>
              <a:rPr lang="en-US" sz="1500" dirty="0">
                <a:solidFill>
                  <a:schemeClr val="dk1"/>
                </a:solidFill>
              </a:rPr>
              <a:t> </a:t>
            </a:r>
            <a:r>
              <a:rPr lang="en-US" sz="1500" dirty="0" err="1">
                <a:solidFill>
                  <a:schemeClr val="dk1"/>
                </a:solidFill>
              </a:rPr>
              <a:t>tahap</a:t>
            </a:r>
            <a:r>
              <a:rPr lang="en-US" sz="1500" dirty="0">
                <a:solidFill>
                  <a:schemeClr val="dk1"/>
                </a:solidFill>
              </a:rPr>
              <a:t>, </a:t>
            </a:r>
            <a:r>
              <a:rPr lang="en-US" sz="1500" dirty="0" err="1">
                <a:solidFill>
                  <a:schemeClr val="dk1"/>
                </a:solidFill>
              </a:rPr>
              <a:t>yakni</a:t>
            </a:r>
            <a:r>
              <a:rPr lang="en-US" sz="1500" dirty="0">
                <a:solidFill>
                  <a:schemeClr val="dk1"/>
                </a:solidFill>
              </a:rPr>
              <a:t> mulai </a:t>
            </a:r>
            <a:r>
              <a:rPr lang="en-US" sz="1500" dirty="0" err="1">
                <a:solidFill>
                  <a:schemeClr val="dk1"/>
                </a:solidFill>
              </a:rPr>
              <a:t>dari</a:t>
            </a:r>
            <a:r>
              <a:rPr lang="en-US" sz="1500" dirty="0">
                <a:solidFill>
                  <a:schemeClr val="dk1"/>
                </a:solidFill>
              </a:rPr>
              <a:t> Quick EDA, Statistical Summaries, Univariate Analysis, Bivariate Analysis, dan Multivariate Analysis.</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Proses-proses yang </a:t>
            </a:r>
            <a:r>
              <a:rPr lang="en-US" sz="1500" dirty="0" err="1">
                <a:solidFill>
                  <a:schemeClr val="dk1"/>
                </a:solidFill>
              </a:rPr>
              <a:t>dilakukan</a:t>
            </a:r>
            <a:r>
              <a:rPr lang="en-US" sz="1500" dirty="0">
                <a:solidFill>
                  <a:schemeClr val="dk1"/>
                </a:solidFill>
              </a:rPr>
              <a:t> pada </a:t>
            </a:r>
            <a:r>
              <a:rPr lang="en-US" sz="1500" dirty="0" err="1">
                <a:solidFill>
                  <a:schemeClr val="dk1"/>
                </a:solidFill>
              </a:rPr>
              <a:t>tahap</a:t>
            </a:r>
            <a:r>
              <a:rPr lang="en-US" sz="1500" dirty="0">
                <a:solidFill>
                  <a:schemeClr val="dk1"/>
                </a:solidFill>
              </a:rPr>
              <a:t> Quick EDA </a:t>
            </a:r>
            <a:r>
              <a:rPr lang="en-US" sz="1500" dirty="0" err="1">
                <a:solidFill>
                  <a:schemeClr val="dk1"/>
                </a:solidFill>
              </a:rPr>
              <a:t>yaitu</a:t>
            </a:r>
            <a:r>
              <a:rPr lang="en-US" sz="1500" dirty="0">
                <a:solidFill>
                  <a:schemeClr val="dk1"/>
                </a:solidFill>
              </a:rPr>
              <a:t> </a:t>
            </a:r>
            <a:r>
              <a:rPr lang="en-US" sz="1500" dirty="0" err="1">
                <a:solidFill>
                  <a:schemeClr val="dk1"/>
                </a:solidFill>
              </a:rPr>
              <a:t>pengecekan</a:t>
            </a:r>
            <a:r>
              <a:rPr lang="en-US" sz="1500" dirty="0">
                <a:solidFill>
                  <a:schemeClr val="dk1"/>
                </a:solidFill>
              </a:rPr>
              <a:t> </a:t>
            </a:r>
            <a:r>
              <a:rPr lang="en-US" sz="1500" dirty="0" err="1">
                <a:solidFill>
                  <a:schemeClr val="dk1"/>
                </a:solidFill>
              </a:rPr>
              <a:t>jumlah</a:t>
            </a:r>
            <a:r>
              <a:rPr lang="en-US" sz="1500" dirty="0">
                <a:solidFill>
                  <a:schemeClr val="dk1"/>
                </a:solidFill>
              </a:rPr>
              <a:t> baris dan </a:t>
            </a:r>
            <a:r>
              <a:rPr lang="en-US" sz="1500" dirty="0" err="1">
                <a:solidFill>
                  <a:schemeClr val="dk1"/>
                </a:solidFill>
              </a:rPr>
              <a:t>kolom</a:t>
            </a:r>
            <a:r>
              <a:rPr lang="en-US" sz="1500" dirty="0">
                <a:solidFill>
                  <a:schemeClr val="dk1"/>
                </a:solidFill>
              </a:rPr>
              <a:t>, </a:t>
            </a:r>
            <a:r>
              <a:rPr lang="en-US" sz="1500" dirty="0" err="1">
                <a:solidFill>
                  <a:schemeClr val="dk1"/>
                </a:solidFill>
              </a:rPr>
              <a:t>pengecekan</a:t>
            </a:r>
            <a:r>
              <a:rPr lang="en-US" sz="1500" dirty="0">
                <a:solidFill>
                  <a:schemeClr val="dk1"/>
                </a:solidFill>
              </a:rPr>
              <a:t> </a:t>
            </a:r>
            <a:r>
              <a:rPr lang="en-US" sz="1500" dirty="0" err="1">
                <a:solidFill>
                  <a:schemeClr val="dk1"/>
                </a:solidFill>
              </a:rPr>
              <a:t>informasi</a:t>
            </a:r>
            <a:r>
              <a:rPr lang="en-US" sz="1500" dirty="0">
                <a:solidFill>
                  <a:schemeClr val="dk1"/>
                </a:solidFill>
              </a:rPr>
              <a:t> </a:t>
            </a:r>
            <a:r>
              <a:rPr lang="en-US" sz="1500" dirty="0" err="1">
                <a:solidFill>
                  <a:schemeClr val="dk1"/>
                </a:solidFill>
              </a:rPr>
              <a:t>kolom</a:t>
            </a:r>
            <a:r>
              <a:rPr lang="en-US" sz="1500" dirty="0">
                <a:solidFill>
                  <a:schemeClr val="dk1"/>
                </a:solidFill>
              </a:rPr>
              <a:t> dataset,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hilang</a:t>
            </a:r>
            <a:r>
              <a:rPr lang="en-US" sz="1500" dirty="0">
                <a:solidFill>
                  <a:schemeClr val="dk1"/>
                </a:solidFill>
              </a:rPr>
              <a:t>, dan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duplikat</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indent="-323850">
              <a:buClr>
                <a:schemeClr val="dk1"/>
              </a:buClr>
              <a:buSzPts val="1500"/>
            </a:pPr>
            <a:r>
              <a:rPr lang="en-US" sz="1500" dirty="0">
                <a:solidFill>
                  <a:schemeClr val="dk1"/>
                </a:solidFill>
              </a:rPr>
              <a:t>Proses-proses yang </a:t>
            </a:r>
            <a:r>
              <a:rPr lang="en-US" sz="1500" dirty="0" err="1">
                <a:solidFill>
                  <a:schemeClr val="dk1"/>
                </a:solidFill>
              </a:rPr>
              <a:t>dilakukan</a:t>
            </a:r>
            <a:r>
              <a:rPr lang="en-US" sz="1500" dirty="0">
                <a:solidFill>
                  <a:schemeClr val="dk1"/>
                </a:solidFill>
              </a:rPr>
              <a:t> pada </a:t>
            </a:r>
            <a:r>
              <a:rPr lang="en-US" sz="1500" dirty="0" err="1">
                <a:solidFill>
                  <a:schemeClr val="dk1"/>
                </a:solidFill>
              </a:rPr>
              <a:t>tahap</a:t>
            </a:r>
            <a:r>
              <a:rPr lang="en-US" sz="1500" dirty="0">
                <a:solidFill>
                  <a:schemeClr val="dk1"/>
                </a:solidFill>
              </a:rPr>
              <a:t> Statistical Summaries </a:t>
            </a:r>
            <a:r>
              <a:rPr lang="en-US" sz="1500" dirty="0" err="1">
                <a:solidFill>
                  <a:schemeClr val="dk1"/>
                </a:solidFill>
              </a:rPr>
              <a:t>yaitu</a:t>
            </a:r>
            <a:r>
              <a:rPr lang="en-US" sz="1500" dirty="0">
                <a:solidFill>
                  <a:schemeClr val="dk1"/>
                </a:solidFill>
              </a:rPr>
              <a:t> </a:t>
            </a:r>
            <a:r>
              <a:rPr lang="en-US" sz="1500" dirty="0" err="1">
                <a:solidFill>
                  <a:schemeClr val="dk1"/>
                </a:solidFill>
              </a:rPr>
              <a:t>melihat</a:t>
            </a:r>
            <a:r>
              <a:rPr lang="en-US" sz="1500" dirty="0">
                <a:solidFill>
                  <a:schemeClr val="dk1"/>
                </a:solidFill>
              </a:rPr>
              <a:t> </a:t>
            </a:r>
            <a:r>
              <a:rPr lang="en-US" sz="1500" dirty="0" err="1">
                <a:solidFill>
                  <a:schemeClr val="dk1"/>
                </a:solidFill>
              </a:rPr>
              <a:t>ringkasan</a:t>
            </a:r>
            <a:r>
              <a:rPr lang="en-US" sz="1500" dirty="0">
                <a:solidFill>
                  <a:schemeClr val="dk1"/>
                </a:solidFill>
              </a:rPr>
              <a:t> </a:t>
            </a:r>
            <a:r>
              <a:rPr lang="en-US" sz="1500" dirty="0" err="1">
                <a:solidFill>
                  <a:schemeClr val="dk1"/>
                </a:solidFill>
              </a:rPr>
              <a:t>statistik</a:t>
            </a:r>
            <a:r>
              <a:rPr lang="en-US" sz="1500" dirty="0">
                <a:solidFill>
                  <a:schemeClr val="dk1"/>
                </a:solidFill>
              </a:rPr>
              <a:t> baik </a:t>
            </a:r>
            <a:r>
              <a:rPr lang="en-US" sz="1500" dirty="0" err="1">
                <a:solidFill>
                  <a:schemeClr val="dk1"/>
                </a:solidFill>
              </a:rPr>
              <a:t>fitur</a:t>
            </a:r>
            <a:r>
              <a:rPr lang="en-US" sz="1500" dirty="0">
                <a:solidFill>
                  <a:schemeClr val="dk1"/>
                </a:solidFill>
              </a:rPr>
              <a:t> numerical </a:t>
            </a:r>
            <a:r>
              <a:rPr lang="en-US" sz="1500" dirty="0" err="1">
                <a:solidFill>
                  <a:schemeClr val="dk1"/>
                </a:solidFill>
              </a:rPr>
              <a:t>maupun</a:t>
            </a:r>
            <a:r>
              <a:rPr lang="en-US" sz="1500" dirty="0">
                <a:solidFill>
                  <a:schemeClr val="dk1"/>
                </a:solidFill>
              </a:rPr>
              <a:t> categorical.</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Univariate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persebaran</a:t>
            </a:r>
            <a:r>
              <a:rPr lang="en-US" sz="1500" dirty="0">
                <a:solidFill>
                  <a:schemeClr val="dk1"/>
                </a:solidFill>
              </a:rPr>
              <a:t> data untuk </a:t>
            </a:r>
            <a:r>
              <a:rPr lang="en-US" sz="1500" dirty="0" err="1">
                <a:solidFill>
                  <a:schemeClr val="dk1"/>
                </a:solidFill>
              </a:rPr>
              <a:t>setiap</a:t>
            </a:r>
            <a:r>
              <a:rPr lang="en-US" sz="1500" dirty="0">
                <a:solidFill>
                  <a:schemeClr val="dk1"/>
                </a:solidFill>
              </a:rPr>
              <a:t> </a:t>
            </a:r>
            <a:r>
              <a:rPr lang="en-US" sz="1500" dirty="0" err="1">
                <a:solidFill>
                  <a:schemeClr val="dk1"/>
                </a:solidFill>
              </a:rPr>
              <a:t>kolom</a:t>
            </a:r>
            <a:r>
              <a:rPr lang="en-US" sz="1500" dirty="0">
                <a:solidFill>
                  <a:schemeClr val="dk1"/>
                </a:solidFill>
              </a:rPr>
              <a:t>, baik </a:t>
            </a:r>
            <a:r>
              <a:rPr lang="en-US" sz="1500" dirty="0" err="1">
                <a:solidFill>
                  <a:schemeClr val="dk1"/>
                </a:solidFill>
              </a:rPr>
              <a:t>kolom</a:t>
            </a:r>
            <a:r>
              <a:rPr lang="en-US" sz="1500" dirty="0">
                <a:solidFill>
                  <a:schemeClr val="dk1"/>
                </a:solidFill>
              </a:rPr>
              <a:t> numerical </a:t>
            </a:r>
            <a:r>
              <a:rPr lang="en-US" sz="1500" dirty="0" err="1">
                <a:solidFill>
                  <a:schemeClr val="dk1"/>
                </a:solidFill>
              </a:rPr>
              <a:t>maupun</a:t>
            </a:r>
            <a:r>
              <a:rPr lang="en-US" sz="1500" dirty="0">
                <a:solidFill>
                  <a:schemeClr val="dk1"/>
                </a:solidFill>
              </a:rPr>
              <a:t> </a:t>
            </a:r>
            <a:r>
              <a:rPr lang="en-US" sz="1500" dirty="0" err="1">
                <a:solidFill>
                  <a:schemeClr val="dk1"/>
                </a:solidFill>
              </a:rPr>
              <a:t>kolom</a:t>
            </a:r>
            <a:r>
              <a:rPr lang="en-US" sz="1500" dirty="0">
                <a:solidFill>
                  <a:schemeClr val="dk1"/>
                </a:solidFill>
              </a:rPr>
              <a:t> categorical.</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indent="-323850">
              <a:buClr>
                <a:schemeClr val="dk1"/>
              </a:buClr>
              <a:buSzPts val="1500"/>
            </a:pPr>
            <a:r>
              <a:rPr lang="en-US" sz="1500" dirty="0">
                <a:solidFill>
                  <a:schemeClr val="dk1"/>
                </a:solidFill>
              </a:rPr>
              <a:t>Pada </a:t>
            </a:r>
            <a:r>
              <a:rPr lang="en-US" sz="1500" dirty="0" err="1">
                <a:solidFill>
                  <a:schemeClr val="dk1"/>
                </a:solidFill>
              </a:rPr>
              <a:t>tahap</a:t>
            </a:r>
            <a:r>
              <a:rPr lang="en-US" sz="1500" dirty="0">
                <a:solidFill>
                  <a:schemeClr val="dk1"/>
                </a:solidFill>
              </a:rPr>
              <a:t> Univariate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untuk </a:t>
            </a:r>
            <a:r>
              <a:rPr lang="en-US" sz="1500" dirty="0" err="1">
                <a:solidFill>
                  <a:schemeClr val="dk1"/>
                </a:solidFill>
              </a:rPr>
              <a:t>melihat</a:t>
            </a:r>
            <a:r>
              <a:rPr lang="en-US" sz="1500" dirty="0">
                <a:solidFill>
                  <a:schemeClr val="dk1"/>
                </a:solidFill>
              </a:rPr>
              <a:t> </a:t>
            </a:r>
            <a:r>
              <a:rPr lang="en" sz="1500" dirty="0">
                <a:solidFill>
                  <a:schemeClr val="dk1"/>
                </a:solidFill>
              </a:rPr>
              <a:t>hubungan antara kolom </a:t>
            </a:r>
            <a:r>
              <a:rPr lang="en-US" sz="1500" dirty="0">
                <a:solidFill>
                  <a:schemeClr val="dk1"/>
                </a:solidFill>
              </a:rPr>
              <a:t>Age</a:t>
            </a:r>
            <a:r>
              <a:rPr lang="en" sz="1500" dirty="0">
                <a:solidFill>
                  <a:schemeClr val="dk1"/>
                </a:solidFill>
              </a:rPr>
              <a:t>, Daily Internet Usage, dan Daily Time Spent on Site.</a:t>
            </a:r>
            <a:endParaRPr lang="en-US" sz="1500" dirty="0">
              <a:solidFill>
                <a:schemeClr val="dk1"/>
              </a:solidFill>
            </a:endParaRP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Multivariate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correlation matrix untuk </a:t>
            </a:r>
            <a:r>
              <a:rPr lang="en-US" sz="1500" dirty="0" err="1">
                <a:solidFill>
                  <a:schemeClr val="dk1"/>
                </a:solidFill>
              </a:rPr>
              <a:t>setiap</a:t>
            </a:r>
            <a:r>
              <a:rPr lang="en-US" sz="1500" dirty="0">
                <a:solidFill>
                  <a:schemeClr val="dk1"/>
                </a:solidFill>
              </a:rPr>
              <a:t> </a:t>
            </a:r>
            <a:r>
              <a:rPr lang="en-US" sz="1500" dirty="0" err="1">
                <a:solidFill>
                  <a:schemeClr val="dk1"/>
                </a:solidFill>
              </a:rPr>
              <a:t>fitur</a:t>
            </a:r>
            <a:r>
              <a:rPr lang="en-US" sz="1500" dirty="0">
                <a:solidFill>
                  <a:schemeClr val="dk1"/>
                </a:solidFill>
              </a:rPr>
              <a:t>.</a:t>
            </a:r>
          </a:p>
        </p:txBody>
      </p:sp>
      <p:sp>
        <p:nvSpPr>
          <p:cNvPr id="5" name="Google Shape;115;p27">
            <a:extLst>
              <a:ext uri="{FF2B5EF4-FFF2-40B4-BE49-F238E27FC236}">
                <a16:creationId xmlns:a16="http://schemas.microsoft.com/office/drawing/2014/main" id="{B7A20514-3C49-47D6-8B41-58962BD28C77}"/>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3507318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US" sz="1800" b="1" dirty="0"/>
              <a:t>Exploration Data Analysis</a:t>
            </a:r>
            <a:endParaRPr sz="1679" b="1" i="1" dirty="0"/>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fontScale="85000" lnSpcReduction="20000"/>
          </a:bodyPr>
          <a:lstStyle/>
          <a:p>
            <a:pPr marL="457200" lvl="0" indent="-323850" algn="l" rtl="0">
              <a:spcBef>
                <a:spcPts val="0"/>
              </a:spcBef>
              <a:spcAft>
                <a:spcPts val="0"/>
              </a:spcAft>
              <a:buClr>
                <a:schemeClr val="dk1"/>
              </a:buClr>
              <a:buSzPts val="1500"/>
              <a:buChar char="●"/>
            </a:pPr>
            <a:r>
              <a:rPr lang="en-US" sz="1500" dirty="0">
                <a:solidFill>
                  <a:schemeClr val="dk1"/>
                </a:solidFill>
              </a:rPr>
              <a:t>Dari 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didapatkan</a:t>
            </a:r>
            <a:r>
              <a:rPr lang="en-US" sz="1500" dirty="0">
                <a:solidFill>
                  <a:schemeClr val="dk1"/>
                </a:solidFill>
              </a:rPr>
              <a:t> </a:t>
            </a:r>
            <a:r>
              <a:rPr lang="en-US" sz="1500" dirty="0" err="1">
                <a:solidFill>
                  <a:schemeClr val="dk1"/>
                </a:solidFill>
              </a:rPr>
              <a:t>informasi-informasi</a:t>
            </a:r>
            <a:r>
              <a:rPr lang="en-US" sz="1500" dirty="0">
                <a:solidFill>
                  <a:schemeClr val="dk1"/>
                </a:solidFill>
              </a:rPr>
              <a:t> dalam dataset, </a:t>
            </a:r>
            <a:r>
              <a:rPr lang="en-US" sz="1500" dirty="0" err="1">
                <a:solidFill>
                  <a:schemeClr val="dk1"/>
                </a:solidFill>
              </a:rPr>
              <a:t>yakni</a:t>
            </a:r>
            <a:r>
              <a:rPr lang="en-US" sz="1500" dirty="0">
                <a:solidFill>
                  <a:schemeClr val="dk1"/>
                </a:solidFill>
              </a:rPr>
              <a:t> sebagai berikut.</a:t>
            </a:r>
            <a:endParaRPr lang="en-US" sz="1100" dirty="0">
              <a:solidFill>
                <a:schemeClr val="dk1"/>
              </a:solidFill>
            </a:endParaRP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Terdapat</a:t>
            </a:r>
            <a:r>
              <a:rPr lang="en-US" sz="1300" dirty="0">
                <a:solidFill>
                  <a:schemeClr val="dk1"/>
                </a:solidFill>
              </a:rPr>
              <a:t> </a:t>
            </a:r>
            <a:r>
              <a:rPr lang="en-US" sz="1300" dirty="0" err="1">
                <a:solidFill>
                  <a:schemeClr val="dk1"/>
                </a:solidFill>
              </a:rPr>
              <a:t>fitur</a:t>
            </a:r>
            <a:r>
              <a:rPr lang="en-US" sz="1300" dirty="0">
                <a:solidFill>
                  <a:schemeClr val="dk1"/>
                </a:solidFill>
              </a:rPr>
              <a:t> yang </a:t>
            </a:r>
            <a:r>
              <a:rPr lang="en-US" sz="1300" dirty="0" err="1">
                <a:solidFill>
                  <a:schemeClr val="dk1"/>
                </a:solidFill>
              </a:rPr>
              <a:t>tidak</a:t>
            </a:r>
            <a:r>
              <a:rPr lang="en-US" sz="1300" dirty="0">
                <a:solidFill>
                  <a:schemeClr val="dk1"/>
                </a:solidFill>
              </a:rPr>
              <a:t> </a:t>
            </a:r>
            <a:r>
              <a:rPr lang="en-US" sz="1300" dirty="0" err="1">
                <a:solidFill>
                  <a:schemeClr val="dk1"/>
                </a:solidFill>
              </a:rPr>
              <a:t>memiliki</a:t>
            </a:r>
            <a:r>
              <a:rPr lang="en-US" sz="1300" dirty="0">
                <a:solidFill>
                  <a:schemeClr val="dk1"/>
                </a:solidFill>
              </a:rPr>
              <a:t> </a:t>
            </a:r>
            <a:r>
              <a:rPr lang="en-US" sz="1300" dirty="0" err="1">
                <a:solidFill>
                  <a:schemeClr val="dk1"/>
                </a:solidFill>
              </a:rPr>
              <a:t>nama</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Terdapat</a:t>
            </a:r>
            <a:r>
              <a:rPr lang="en-US" sz="1300" dirty="0">
                <a:solidFill>
                  <a:schemeClr val="dk1"/>
                </a:solidFill>
              </a:rPr>
              <a:t> missing value pada </a:t>
            </a:r>
            <a:r>
              <a:rPr lang="en-US" sz="1300" dirty="0" err="1">
                <a:solidFill>
                  <a:schemeClr val="dk1"/>
                </a:solidFill>
              </a:rPr>
              <a:t>kolom</a:t>
            </a:r>
            <a:r>
              <a:rPr lang="en-US" sz="1300" dirty="0">
                <a:solidFill>
                  <a:schemeClr val="dk1"/>
                </a:solidFill>
              </a:rPr>
              <a:t> 'Daily Time Spent on Site’, 'Area Income’, 'Daily Internet Usage’, dan 'Male’.</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Dalam dataset </a:t>
            </a:r>
            <a:r>
              <a:rPr lang="en-US" sz="1300" dirty="0" err="1">
                <a:solidFill>
                  <a:schemeClr val="dk1"/>
                </a:solidFill>
              </a:rPr>
              <a:t>tidak</a:t>
            </a:r>
            <a:r>
              <a:rPr lang="en-US" sz="1300" dirty="0">
                <a:solidFill>
                  <a:schemeClr val="dk1"/>
                </a:solidFill>
              </a:rPr>
              <a:t> </a:t>
            </a:r>
            <a:r>
              <a:rPr lang="en-US" sz="1300" dirty="0" err="1">
                <a:solidFill>
                  <a:schemeClr val="dk1"/>
                </a:solidFill>
              </a:rPr>
              <a:t>ada</a:t>
            </a:r>
            <a:r>
              <a:rPr lang="en-US" sz="1300" dirty="0">
                <a:solidFill>
                  <a:schemeClr val="dk1"/>
                </a:solidFill>
              </a:rPr>
              <a:t> data yang duplicate.</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Mayoritas</a:t>
            </a:r>
            <a:r>
              <a:rPr lang="en-US" sz="1300" dirty="0">
                <a:solidFill>
                  <a:schemeClr val="dk1"/>
                </a:solidFill>
              </a:rPr>
              <a:t> </a:t>
            </a:r>
            <a:r>
              <a:rPr lang="en-US" sz="1300" dirty="0" err="1">
                <a:solidFill>
                  <a:schemeClr val="dk1"/>
                </a:solidFill>
              </a:rPr>
              <a:t>pengguna</a:t>
            </a:r>
            <a:r>
              <a:rPr lang="en-US" sz="1300" dirty="0">
                <a:solidFill>
                  <a:schemeClr val="dk1"/>
                </a:solidFill>
              </a:rPr>
              <a:t> </a:t>
            </a:r>
            <a:r>
              <a:rPr lang="en-US" sz="1300" dirty="0" err="1">
                <a:solidFill>
                  <a:schemeClr val="dk1"/>
                </a:solidFill>
              </a:rPr>
              <a:t>berada</a:t>
            </a:r>
            <a:r>
              <a:rPr lang="en-US" sz="1300" dirty="0">
                <a:solidFill>
                  <a:schemeClr val="dk1"/>
                </a:solidFill>
              </a:rPr>
              <a:t> di situs </a:t>
            </a:r>
            <a:r>
              <a:rPr lang="en-US" sz="1300" dirty="0" err="1">
                <a:solidFill>
                  <a:schemeClr val="dk1"/>
                </a:solidFill>
              </a:rPr>
              <a:t>antara</a:t>
            </a:r>
            <a:r>
              <a:rPr lang="en-US" sz="1300" dirty="0">
                <a:solidFill>
                  <a:schemeClr val="dk1"/>
                </a:solidFill>
              </a:rPr>
              <a:t> 51.27 dan 78.46 </a:t>
            </a:r>
            <a:r>
              <a:rPr lang="en-US" sz="1300" dirty="0" err="1">
                <a:solidFill>
                  <a:schemeClr val="dk1"/>
                </a:solidFill>
              </a:rPr>
              <a:t>menit</a:t>
            </a:r>
            <a:r>
              <a:rPr lang="en-US" sz="1300" dirty="0">
                <a:solidFill>
                  <a:schemeClr val="dk1"/>
                </a:solidFill>
              </a:rPr>
              <a:t> per </a:t>
            </a:r>
            <a:r>
              <a:rPr lang="en-US" sz="1300" dirty="0" err="1">
                <a:solidFill>
                  <a:schemeClr val="dk1"/>
                </a:solidFill>
              </a:rPr>
              <a:t>hari</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Pengguna</a:t>
            </a:r>
            <a:r>
              <a:rPr lang="en-US" sz="1300" dirty="0">
                <a:solidFill>
                  <a:schemeClr val="dk1"/>
                </a:solidFill>
              </a:rPr>
              <a:t> situs </a:t>
            </a:r>
            <a:r>
              <a:rPr lang="en-US" sz="1300" dirty="0" err="1">
                <a:solidFill>
                  <a:schemeClr val="dk1"/>
                </a:solidFill>
              </a:rPr>
              <a:t>mayoritas</a:t>
            </a:r>
            <a:r>
              <a:rPr lang="en-US" sz="1300" dirty="0">
                <a:solidFill>
                  <a:schemeClr val="dk1"/>
                </a:solidFill>
              </a:rPr>
              <a:t> </a:t>
            </a:r>
            <a:r>
              <a:rPr lang="en-US" sz="1300" dirty="0" err="1">
                <a:solidFill>
                  <a:schemeClr val="dk1"/>
                </a:solidFill>
              </a:rPr>
              <a:t>berusia</a:t>
            </a:r>
            <a:r>
              <a:rPr lang="en-US" sz="1300" dirty="0">
                <a:solidFill>
                  <a:schemeClr val="dk1"/>
                </a:solidFill>
              </a:rPr>
              <a:t> </a:t>
            </a:r>
            <a:r>
              <a:rPr lang="en-US" sz="1300" dirty="0" err="1">
                <a:solidFill>
                  <a:schemeClr val="dk1"/>
                </a:solidFill>
              </a:rPr>
              <a:t>antara</a:t>
            </a:r>
            <a:r>
              <a:rPr lang="en-US" sz="1300" dirty="0">
                <a:solidFill>
                  <a:schemeClr val="dk1"/>
                </a:solidFill>
              </a:rPr>
              <a:t> 29 dan 42 tahun. Ini </a:t>
            </a:r>
            <a:r>
              <a:rPr lang="en-US" sz="1300" dirty="0" err="1">
                <a:solidFill>
                  <a:schemeClr val="dk1"/>
                </a:solidFill>
              </a:rPr>
              <a:t>mengindikasikan</a:t>
            </a:r>
            <a:r>
              <a:rPr lang="en-US" sz="1300" dirty="0">
                <a:solidFill>
                  <a:schemeClr val="dk1"/>
                </a:solidFill>
              </a:rPr>
              <a:t> </a:t>
            </a:r>
            <a:r>
              <a:rPr lang="en-US" sz="1300" dirty="0" err="1">
                <a:solidFill>
                  <a:schemeClr val="dk1"/>
                </a:solidFill>
              </a:rPr>
              <a:t>bahwa</a:t>
            </a:r>
            <a:r>
              <a:rPr lang="en-US" sz="1300" dirty="0">
                <a:solidFill>
                  <a:schemeClr val="dk1"/>
                </a:solidFill>
              </a:rPr>
              <a:t> situs </a:t>
            </a:r>
            <a:r>
              <a:rPr lang="en-US" sz="1300" dirty="0" err="1">
                <a:solidFill>
                  <a:schemeClr val="dk1"/>
                </a:solidFill>
              </a:rPr>
              <a:t>tersebut</a:t>
            </a:r>
            <a:r>
              <a:rPr lang="en-US" sz="1300" dirty="0">
                <a:solidFill>
                  <a:schemeClr val="dk1"/>
                </a:solidFill>
              </a:rPr>
              <a:t> </a:t>
            </a:r>
            <a:r>
              <a:rPr lang="en-US" sz="1300" dirty="0" err="1">
                <a:solidFill>
                  <a:schemeClr val="dk1"/>
                </a:solidFill>
              </a:rPr>
              <a:t>cenderung</a:t>
            </a:r>
            <a:r>
              <a:rPr lang="en-US" sz="1300" dirty="0">
                <a:solidFill>
                  <a:schemeClr val="dk1"/>
                </a:solidFill>
              </a:rPr>
              <a:t> </a:t>
            </a:r>
            <a:r>
              <a:rPr lang="en-US" sz="1300" dirty="0" err="1">
                <a:solidFill>
                  <a:schemeClr val="dk1"/>
                </a:solidFill>
              </a:rPr>
              <a:t>menarik</a:t>
            </a:r>
            <a:r>
              <a:rPr lang="en-US" sz="1300" dirty="0">
                <a:solidFill>
                  <a:schemeClr val="dk1"/>
                </a:solidFill>
              </a:rPr>
              <a:t> </a:t>
            </a:r>
            <a:r>
              <a:rPr lang="en-US" sz="1300" dirty="0" err="1">
                <a:solidFill>
                  <a:schemeClr val="dk1"/>
                </a:solidFill>
              </a:rPr>
              <a:t>perhatian</a:t>
            </a:r>
            <a:r>
              <a:rPr lang="en-US" sz="1300" dirty="0">
                <a:solidFill>
                  <a:schemeClr val="dk1"/>
                </a:solidFill>
              </a:rPr>
              <a:t> kelompok </a:t>
            </a:r>
            <a:r>
              <a:rPr lang="en-US" sz="1300" dirty="0" err="1">
                <a:solidFill>
                  <a:schemeClr val="dk1"/>
                </a:solidFill>
              </a:rPr>
              <a:t>usia</a:t>
            </a:r>
            <a:r>
              <a:rPr lang="en-US" sz="1300" dirty="0">
                <a:solidFill>
                  <a:schemeClr val="dk1"/>
                </a:solidFill>
              </a:rPr>
              <a:t> </a:t>
            </a:r>
            <a:r>
              <a:rPr lang="en-US" sz="1300" dirty="0" err="1">
                <a:solidFill>
                  <a:schemeClr val="dk1"/>
                </a:solidFill>
              </a:rPr>
              <a:t>dewasa</a:t>
            </a:r>
            <a:r>
              <a:rPr lang="en-US" sz="1300" dirty="0">
                <a:solidFill>
                  <a:schemeClr val="dk1"/>
                </a:solidFill>
              </a:rPr>
              <a:t> </a:t>
            </a:r>
            <a:r>
              <a:rPr lang="en-US" sz="1300" dirty="0" err="1">
                <a:solidFill>
                  <a:schemeClr val="dk1"/>
                </a:solidFill>
              </a:rPr>
              <a:t>muda</a:t>
            </a:r>
            <a:r>
              <a:rPr lang="en-US" sz="1300" dirty="0">
                <a:solidFill>
                  <a:schemeClr val="dk1"/>
                </a:solidFill>
              </a:rPr>
              <a:t> </a:t>
            </a:r>
            <a:r>
              <a:rPr lang="en-US" sz="1300" dirty="0" err="1">
                <a:solidFill>
                  <a:schemeClr val="dk1"/>
                </a:solidFill>
              </a:rPr>
              <a:t>hingga</a:t>
            </a:r>
            <a:r>
              <a:rPr lang="en-US" sz="1300" dirty="0">
                <a:solidFill>
                  <a:schemeClr val="dk1"/>
                </a:solidFill>
              </a:rPr>
              <a:t> </a:t>
            </a:r>
            <a:r>
              <a:rPr lang="en-US" sz="1300" dirty="0" err="1">
                <a:solidFill>
                  <a:schemeClr val="dk1"/>
                </a:solidFill>
              </a:rPr>
              <a:t>dewasa</a:t>
            </a:r>
            <a:r>
              <a:rPr lang="en-US" sz="1300" dirty="0">
                <a:solidFill>
                  <a:schemeClr val="dk1"/>
                </a:solidFill>
              </a:rPr>
              <a:t> </a:t>
            </a:r>
            <a:r>
              <a:rPr lang="en-US" sz="1300" dirty="0" err="1">
                <a:solidFill>
                  <a:schemeClr val="dk1"/>
                </a:solidFill>
              </a:rPr>
              <a:t>pertengahan</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Pengguna</a:t>
            </a:r>
            <a:r>
              <a:rPr lang="en-US" sz="1300" dirty="0">
                <a:solidFill>
                  <a:schemeClr val="dk1"/>
                </a:solidFill>
              </a:rPr>
              <a:t> </a:t>
            </a:r>
            <a:r>
              <a:rPr lang="en-US" sz="1300" dirty="0" err="1">
                <a:solidFill>
                  <a:schemeClr val="dk1"/>
                </a:solidFill>
              </a:rPr>
              <a:t>berasal</a:t>
            </a:r>
            <a:r>
              <a:rPr lang="en-US" sz="1300" dirty="0">
                <a:solidFill>
                  <a:schemeClr val="dk1"/>
                </a:solidFill>
              </a:rPr>
              <a:t> </a:t>
            </a:r>
            <a:r>
              <a:rPr lang="en-US" sz="1300" dirty="0" err="1">
                <a:solidFill>
                  <a:schemeClr val="dk1"/>
                </a:solidFill>
              </a:rPr>
              <a:t>dari</a:t>
            </a:r>
            <a:r>
              <a:rPr lang="en-US" sz="1300" dirty="0">
                <a:solidFill>
                  <a:schemeClr val="dk1"/>
                </a:solidFill>
              </a:rPr>
              <a:t> wilayah </a:t>
            </a:r>
            <a:r>
              <a:rPr lang="en-US" sz="1300" dirty="0" err="1">
                <a:solidFill>
                  <a:schemeClr val="dk1"/>
                </a:solidFill>
              </a:rPr>
              <a:t>dengan</a:t>
            </a:r>
            <a:r>
              <a:rPr lang="en-US" sz="1300" dirty="0">
                <a:solidFill>
                  <a:schemeClr val="dk1"/>
                </a:solidFill>
              </a:rPr>
              <a:t> </a:t>
            </a:r>
            <a:r>
              <a:rPr lang="en-US" sz="1300" dirty="0" err="1">
                <a:solidFill>
                  <a:schemeClr val="dk1"/>
                </a:solidFill>
              </a:rPr>
              <a:t>tingkat</a:t>
            </a:r>
            <a:r>
              <a:rPr lang="en-US" sz="1300" dirty="0">
                <a:solidFill>
                  <a:schemeClr val="dk1"/>
                </a:solidFill>
              </a:rPr>
              <a:t> </a:t>
            </a:r>
            <a:r>
              <a:rPr lang="en-US" sz="1300" dirty="0" err="1">
                <a:solidFill>
                  <a:schemeClr val="dk1"/>
                </a:solidFill>
              </a:rPr>
              <a:t>ekonomi</a:t>
            </a:r>
            <a:r>
              <a:rPr lang="en-US" sz="1300" dirty="0">
                <a:solidFill>
                  <a:schemeClr val="dk1"/>
                </a:solidFill>
              </a:rPr>
              <a:t> yang </a:t>
            </a:r>
            <a:r>
              <a:rPr lang="en-US" sz="1300" dirty="0" err="1">
                <a:solidFill>
                  <a:schemeClr val="dk1"/>
                </a:solidFill>
              </a:rPr>
              <a:t>bervariasi</a:t>
            </a:r>
            <a:r>
              <a:rPr lang="en-US" sz="1300" dirty="0">
                <a:solidFill>
                  <a:schemeClr val="dk1"/>
                </a:solidFill>
              </a:rPr>
              <a:t>, </a:t>
            </a:r>
            <a:r>
              <a:rPr lang="en-US" sz="1300" dirty="0" err="1">
                <a:solidFill>
                  <a:schemeClr val="dk1"/>
                </a:solidFill>
              </a:rPr>
              <a:t>tetapi</a:t>
            </a:r>
            <a:r>
              <a:rPr lang="en-US" sz="1300" dirty="0">
                <a:solidFill>
                  <a:schemeClr val="dk1"/>
                </a:solidFill>
              </a:rPr>
              <a:t> </a:t>
            </a:r>
            <a:r>
              <a:rPr lang="en-US" sz="1300" dirty="0" err="1">
                <a:solidFill>
                  <a:schemeClr val="dk1"/>
                </a:solidFill>
              </a:rPr>
              <a:t>mayoritas</a:t>
            </a:r>
            <a:r>
              <a:rPr lang="en-US" sz="1300" dirty="0">
                <a:solidFill>
                  <a:schemeClr val="dk1"/>
                </a:solidFill>
              </a:rPr>
              <a:t> </a:t>
            </a:r>
            <a:r>
              <a:rPr lang="en-US" sz="1300" dirty="0" err="1">
                <a:solidFill>
                  <a:schemeClr val="dk1"/>
                </a:solidFill>
              </a:rPr>
              <a:t>berada</a:t>
            </a:r>
            <a:r>
              <a:rPr lang="en-US" sz="1300" dirty="0">
                <a:solidFill>
                  <a:schemeClr val="dk1"/>
                </a:solidFill>
              </a:rPr>
              <a:t> di wilayah </a:t>
            </a:r>
            <a:r>
              <a:rPr lang="en-US" sz="1300" dirty="0" err="1">
                <a:solidFill>
                  <a:schemeClr val="dk1"/>
                </a:solidFill>
              </a:rPr>
              <a:t>dengan</a:t>
            </a:r>
            <a:r>
              <a:rPr lang="en-US" sz="1300" dirty="0">
                <a:solidFill>
                  <a:schemeClr val="dk1"/>
                </a:solidFill>
              </a:rPr>
              <a:t> </a:t>
            </a:r>
            <a:r>
              <a:rPr lang="en-US" sz="1300" dirty="0" err="1">
                <a:solidFill>
                  <a:schemeClr val="dk1"/>
                </a:solidFill>
              </a:rPr>
              <a:t>pendapatan</a:t>
            </a:r>
            <a:r>
              <a:rPr lang="en-US" sz="1300" dirty="0">
                <a:solidFill>
                  <a:schemeClr val="dk1"/>
                </a:solidFill>
              </a:rPr>
              <a:t> </a:t>
            </a:r>
            <a:r>
              <a:rPr lang="en-US" sz="1300" dirty="0" err="1">
                <a:solidFill>
                  <a:schemeClr val="dk1"/>
                </a:solidFill>
              </a:rPr>
              <a:t>antara</a:t>
            </a:r>
            <a:r>
              <a:rPr lang="en-US" sz="1300" dirty="0">
                <a:solidFill>
                  <a:schemeClr val="dk1"/>
                </a:solidFill>
              </a:rPr>
              <a:t> 328 </a:t>
            </a:r>
            <a:r>
              <a:rPr lang="en-US" sz="1300" dirty="0" err="1">
                <a:solidFill>
                  <a:schemeClr val="dk1"/>
                </a:solidFill>
              </a:rPr>
              <a:t>juta</a:t>
            </a:r>
            <a:r>
              <a:rPr lang="en-US" sz="1300" dirty="0">
                <a:solidFill>
                  <a:schemeClr val="dk1"/>
                </a:solidFill>
              </a:rPr>
              <a:t> </a:t>
            </a:r>
            <a:r>
              <a:rPr lang="en-US" sz="1300" dirty="0" err="1">
                <a:solidFill>
                  <a:schemeClr val="dk1"/>
                </a:solidFill>
              </a:rPr>
              <a:t>hingga</a:t>
            </a:r>
            <a:r>
              <a:rPr lang="en-US" sz="1300" dirty="0">
                <a:solidFill>
                  <a:schemeClr val="dk1"/>
                </a:solidFill>
              </a:rPr>
              <a:t> 458 </a:t>
            </a:r>
            <a:r>
              <a:rPr lang="en-US" sz="1300" dirty="0" err="1">
                <a:solidFill>
                  <a:schemeClr val="dk1"/>
                </a:solidFill>
              </a:rPr>
              <a:t>juta</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Sebagian besar </a:t>
            </a:r>
            <a:r>
              <a:rPr lang="en-US" sz="1300" dirty="0" err="1">
                <a:solidFill>
                  <a:schemeClr val="dk1"/>
                </a:solidFill>
              </a:rPr>
              <a:t>pengguna</a:t>
            </a:r>
            <a:r>
              <a:rPr lang="en-US" sz="1300" dirty="0">
                <a:solidFill>
                  <a:schemeClr val="dk1"/>
                </a:solidFill>
              </a:rPr>
              <a:t> </a:t>
            </a:r>
            <a:r>
              <a:rPr lang="en-US" sz="1300" dirty="0" err="1">
                <a:solidFill>
                  <a:schemeClr val="dk1"/>
                </a:solidFill>
              </a:rPr>
              <a:t>menggunakan</a:t>
            </a:r>
            <a:r>
              <a:rPr lang="en-US" sz="1300" dirty="0">
                <a:solidFill>
                  <a:schemeClr val="dk1"/>
                </a:solidFill>
              </a:rPr>
              <a:t> internet </a:t>
            </a:r>
            <a:r>
              <a:rPr lang="en-US" sz="1300" dirty="0" err="1">
                <a:solidFill>
                  <a:schemeClr val="dk1"/>
                </a:solidFill>
              </a:rPr>
              <a:t>antara</a:t>
            </a:r>
            <a:r>
              <a:rPr lang="en-US" sz="1300" dirty="0">
                <a:solidFill>
                  <a:schemeClr val="dk1"/>
                </a:solidFill>
              </a:rPr>
              <a:t> 138.71 </a:t>
            </a:r>
            <a:r>
              <a:rPr lang="en-US" sz="1300" dirty="0" err="1">
                <a:solidFill>
                  <a:schemeClr val="dk1"/>
                </a:solidFill>
              </a:rPr>
              <a:t>hingga</a:t>
            </a:r>
            <a:r>
              <a:rPr lang="en-US" sz="1300" dirty="0">
                <a:solidFill>
                  <a:schemeClr val="dk1"/>
                </a:solidFill>
              </a:rPr>
              <a:t> 218.79 </a:t>
            </a:r>
            <a:r>
              <a:rPr lang="en-US" sz="1300" dirty="0" err="1">
                <a:solidFill>
                  <a:schemeClr val="dk1"/>
                </a:solidFill>
              </a:rPr>
              <a:t>menit</a:t>
            </a:r>
            <a:r>
              <a:rPr lang="en-US" sz="1300" dirty="0">
                <a:solidFill>
                  <a:schemeClr val="dk1"/>
                </a:solidFill>
              </a:rPr>
              <a:t> per </a:t>
            </a:r>
            <a:r>
              <a:rPr lang="en-US" sz="1300" dirty="0" err="1">
                <a:solidFill>
                  <a:schemeClr val="dk1"/>
                </a:solidFill>
              </a:rPr>
              <a:t>hari</a:t>
            </a:r>
            <a:r>
              <a:rPr lang="en-US" sz="1300" dirty="0">
                <a:solidFill>
                  <a:schemeClr val="dk1"/>
                </a:solidFill>
              </a:rPr>
              <a:t>. Ini </a:t>
            </a:r>
            <a:r>
              <a:rPr lang="en-US" sz="1300" dirty="0" err="1">
                <a:solidFill>
                  <a:schemeClr val="dk1"/>
                </a:solidFill>
              </a:rPr>
              <a:t>mengindikasikan</a:t>
            </a:r>
            <a:r>
              <a:rPr lang="en-US" sz="1300" dirty="0">
                <a:solidFill>
                  <a:schemeClr val="dk1"/>
                </a:solidFill>
              </a:rPr>
              <a:t> </a:t>
            </a:r>
            <a:r>
              <a:rPr lang="en-US" sz="1300" dirty="0" err="1">
                <a:solidFill>
                  <a:schemeClr val="dk1"/>
                </a:solidFill>
              </a:rPr>
              <a:t>bahwa</a:t>
            </a:r>
            <a:r>
              <a:rPr lang="en-US" sz="1300" dirty="0">
                <a:solidFill>
                  <a:schemeClr val="dk1"/>
                </a:solidFill>
              </a:rPr>
              <a:t> </a:t>
            </a:r>
            <a:r>
              <a:rPr lang="en-US" sz="1300" dirty="0" err="1">
                <a:solidFill>
                  <a:schemeClr val="dk1"/>
                </a:solidFill>
              </a:rPr>
              <a:t>kebanyakan</a:t>
            </a:r>
            <a:r>
              <a:rPr lang="en-US" sz="1300" dirty="0">
                <a:solidFill>
                  <a:schemeClr val="dk1"/>
                </a:solidFill>
              </a:rPr>
              <a:t> </a:t>
            </a:r>
            <a:r>
              <a:rPr lang="en-US" sz="1300" dirty="0" err="1">
                <a:solidFill>
                  <a:schemeClr val="dk1"/>
                </a:solidFill>
              </a:rPr>
              <a:t>pengguna</a:t>
            </a:r>
            <a:r>
              <a:rPr lang="en-US" sz="1300" dirty="0">
                <a:solidFill>
                  <a:schemeClr val="dk1"/>
                </a:solidFill>
              </a:rPr>
              <a:t> </a:t>
            </a:r>
            <a:r>
              <a:rPr lang="en-US" sz="1300" dirty="0" err="1">
                <a:solidFill>
                  <a:schemeClr val="dk1"/>
                </a:solidFill>
              </a:rPr>
              <a:t>cukup</a:t>
            </a:r>
            <a:r>
              <a:rPr lang="en-US" sz="1300" dirty="0">
                <a:solidFill>
                  <a:schemeClr val="dk1"/>
                </a:solidFill>
              </a:rPr>
              <a:t> </a:t>
            </a:r>
            <a:r>
              <a:rPr lang="en-US" sz="1300" dirty="0" err="1">
                <a:solidFill>
                  <a:schemeClr val="dk1"/>
                </a:solidFill>
              </a:rPr>
              <a:t>aktif</a:t>
            </a:r>
            <a:r>
              <a:rPr lang="en-US" sz="1300" dirty="0">
                <a:solidFill>
                  <a:schemeClr val="dk1"/>
                </a:solidFill>
              </a:rPr>
              <a:t> di internet </a:t>
            </a:r>
            <a:r>
              <a:rPr lang="en-US" sz="1300" dirty="0" err="1">
                <a:solidFill>
                  <a:schemeClr val="dk1"/>
                </a:solidFill>
              </a:rPr>
              <a:t>dengan</a:t>
            </a:r>
            <a:r>
              <a:rPr lang="en-US" sz="1300" dirty="0">
                <a:solidFill>
                  <a:schemeClr val="dk1"/>
                </a:solidFill>
              </a:rPr>
              <a:t> </a:t>
            </a:r>
            <a:r>
              <a:rPr lang="en-US" sz="1300" dirty="0" err="1">
                <a:solidFill>
                  <a:schemeClr val="dk1"/>
                </a:solidFill>
              </a:rPr>
              <a:t>penggunaan</a:t>
            </a:r>
            <a:r>
              <a:rPr lang="en-US" sz="1300" dirty="0">
                <a:solidFill>
                  <a:schemeClr val="dk1"/>
                </a:solidFill>
              </a:rPr>
              <a:t> internet </a:t>
            </a:r>
            <a:r>
              <a:rPr lang="en-US" sz="1300" dirty="0" err="1">
                <a:solidFill>
                  <a:schemeClr val="dk1"/>
                </a:solidFill>
              </a:rPr>
              <a:t>harian</a:t>
            </a:r>
            <a:r>
              <a:rPr lang="en-US" sz="1300" dirty="0">
                <a:solidFill>
                  <a:schemeClr val="dk1"/>
                </a:solidFill>
              </a:rPr>
              <a:t> yang </a:t>
            </a:r>
            <a:r>
              <a:rPr lang="en-US" sz="1300" dirty="0" err="1">
                <a:solidFill>
                  <a:schemeClr val="dk1"/>
                </a:solidFill>
              </a:rPr>
              <a:t>tinggi</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Mayoritas</a:t>
            </a:r>
            <a:r>
              <a:rPr lang="en-US" sz="1300" dirty="0">
                <a:solidFill>
                  <a:schemeClr val="dk1"/>
                </a:solidFill>
              </a:rPr>
              <a:t> </a:t>
            </a:r>
            <a:r>
              <a:rPr lang="en-US" sz="1300" dirty="0" err="1">
                <a:solidFill>
                  <a:schemeClr val="dk1"/>
                </a:solidFill>
              </a:rPr>
              <a:t>pengguna</a:t>
            </a:r>
            <a:r>
              <a:rPr lang="en-US" sz="1300" dirty="0">
                <a:solidFill>
                  <a:schemeClr val="dk1"/>
                </a:solidFill>
              </a:rPr>
              <a:t> adalah </a:t>
            </a:r>
            <a:r>
              <a:rPr lang="en-US" sz="1300" dirty="0" err="1">
                <a:solidFill>
                  <a:schemeClr val="dk1"/>
                </a:solidFill>
              </a:rPr>
              <a:t>perempuan</a:t>
            </a:r>
            <a:r>
              <a:rPr lang="en-US" sz="1300" dirty="0">
                <a:solidFill>
                  <a:schemeClr val="dk1"/>
                </a:solidFill>
              </a:rPr>
              <a:t>, </a:t>
            </a:r>
            <a:r>
              <a:rPr lang="en-US" sz="1300" dirty="0" err="1">
                <a:solidFill>
                  <a:schemeClr val="dk1"/>
                </a:solidFill>
              </a:rPr>
              <a:t>sekitar</a:t>
            </a:r>
            <a:r>
              <a:rPr lang="en-US" sz="1300" dirty="0">
                <a:solidFill>
                  <a:schemeClr val="dk1"/>
                </a:solidFill>
              </a:rPr>
              <a:t> 52% </a:t>
            </a:r>
            <a:r>
              <a:rPr lang="en-US" sz="1300" dirty="0" err="1">
                <a:solidFill>
                  <a:schemeClr val="dk1"/>
                </a:solidFill>
              </a:rPr>
              <a:t>dari</a:t>
            </a:r>
            <a:r>
              <a:rPr lang="en-US" sz="1300" dirty="0">
                <a:solidFill>
                  <a:schemeClr val="dk1"/>
                </a:solidFill>
              </a:rPr>
              <a:t> total data. Ini </a:t>
            </a:r>
            <a:r>
              <a:rPr lang="en-US" sz="1300" dirty="0" err="1">
                <a:solidFill>
                  <a:schemeClr val="dk1"/>
                </a:solidFill>
              </a:rPr>
              <a:t>menunjukkan</a:t>
            </a:r>
            <a:r>
              <a:rPr lang="en-US" sz="1300" dirty="0">
                <a:solidFill>
                  <a:schemeClr val="dk1"/>
                </a:solidFill>
              </a:rPr>
              <a:t> </a:t>
            </a:r>
            <a:r>
              <a:rPr lang="en-US" sz="1300" dirty="0" err="1">
                <a:solidFill>
                  <a:schemeClr val="dk1"/>
                </a:solidFill>
              </a:rPr>
              <a:t>bahwa</a:t>
            </a:r>
            <a:r>
              <a:rPr lang="en-US" sz="1300" dirty="0">
                <a:solidFill>
                  <a:schemeClr val="dk1"/>
                </a:solidFill>
              </a:rPr>
              <a:t> </a:t>
            </a:r>
            <a:r>
              <a:rPr lang="en-US" sz="1300" dirty="0" err="1">
                <a:solidFill>
                  <a:schemeClr val="dk1"/>
                </a:solidFill>
              </a:rPr>
              <a:t>perempuan</a:t>
            </a:r>
            <a:r>
              <a:rPr lang="en-US" sz="1300" dirty="0">
                <a:solidFill>
                  <a:schemeClr val="dk1"/>
                </a:solidFill>
              </a:rPr>
              <a:t> mungkin lebih </a:t>
            </a:r>
            <a:r>
              <a:rPr lang="en-US" sz="1300" dirty="0" err="1">
                <a:solidFill>
                  <a:schemeClr val="dk1"/>
                </a:solidFill>
              </a:rPr>
              <a:t>banyak</a:t>
            </a:r>
            <a:r>
              <a:rPr lang="en-US" sz="1300" dirty="0">
                <a:solidFill>
                  <a:schemeClr val="dk1"/>
                </a:solidFill>
              </a:rPr>
              <a:t> </a:t>
            </a:r>
            <a:r>
              <a:rPr lang="en-US" sz="1300" dirty="0" err="1">
                <a:solidFill>
                  <a:schemeClr val="dk1"/>
                </a:solidFill>
              </a:rPr>
              <a:t>berinteraksi</a:t>
            </a:r>
            <a:r>
              <a:rPr lang="en-US" sz="1300" dirty="0">
                <a:solidFill>
                  <a:schemeClr val="dk1"/>
                </a:solidFill>
              </a:rPr>
              <a:t> </a:t>
            </a:r>
            <a:r>
              <a:rPr lang="en-US" sz="1300" dirty="0" err="1">
                <a:solidFill>
                  <a:schemeClr val="dk1"/>
                </a:solidFill>
              </a:rPr>
              <a:t>dengan</a:t>
            </a:r>
            <a:r>
              <a:rPr lang="en-US" sz="1300" dirty="0">
                <a:solidFill>
                  <a:schemeClr val="dk1"/>
                </a:solidFill>
              </a:rPr>
              <a:t> situs </a:t>
            </a:r>
            <a:r>
              <a:rPr lang="en-US" sz="1300" dirty="0" err="1">
                <a:solidFill>
                  <a:schemeClr val="dk1"/>
                </a:solidFill>
              </a:rPr>
              <a:t>atau</a:t>
            </a:r>
            <a:r>
              <a:rPr lang="en-US" sz="1300" dirty="0">
                <a:solidFill>
                  <a:schemeClr val="dk1"/>
                </a:solidFill>
              </a:rPr>
              <a:t> </a:t>
            </a:r>
            <a:r>
              <a:rPr lang="en-US" sz="1300" dirty="0" err="1">
                <a:solidFill>
                  <a:schemeClr val="dk1"/>
                </a:solidFill>
              </a:rPr>
              <a:t>iklan</a:t>
            </a:r>
            <a:r>
              <a:rPr lang="en-US" sz="1300" dirty="0">
                <a:solidFill>
                  <a:schemeClr val="dk1"/>
                </a:solidFill>
              </a:rPr>
              <a:t>, yang bisa </a:t>
            </a:r>
            <a:r>
              <a:rPr lang="en-US" sz="1300" dirty="0" err="1">
                <a:solidFill>
                  <a:schemeClr val="dk1"/>
                </a:solidFill>
              </a:rPr>
              <a:t>jadi</a:t>
            </a:r>
            <a:r>
              <a:rPr lang="en-US" sz="1300" dirty="0">
                <a:solidFill>
                  <a:schemeClr val="dk1"/>
                </a:solidFill>
              </a:rPr>
              <a:t> </a:t>
            </a:r>
            <a:r>
              <a:rPr lang="en-US" sz="1300" dirty="0" err="1">
                <a:solidFill>
                  <a:schemeClr val="dk1"/>
                </a:solidFill>
              </a:rPr>
              <a:t>pertimbangan</a:t>
            </a:r>
            <a:r>
              <a:rPr lang="en-US" sz="1300" dirty="0">
                <a:solidFill>
                  <a:schemeClr val="dk1"/>
                </a:solidFill>
              </a:rPr>
              <a:t> dalam </a:t>
            </a:r>
            <a:r>
              <a:rPr lang="en-US" sz="1300" dirty="0" err="1">
                <a:solidFill>
                  <a:schemeClr val="dk1"/>
                </a:solidFill>
              </a:rPr>
              <a:t>strategi</a:t>
            </a:r>
            <a:r>
              <a:rPr lang="en-US" sz="1300" dirty="0">
                <a:solidFill>
                  <a:schemeClr val="dk1"/>
                </a:solidFill>
              </a:rPr>
              <a:t> marketing </a:t>
            </a:r>
            <a:r>
              <a:rPr lang="en-US" sz="1300" dirty="0" err="1">
                <a:solidFill>
                  <a:schemeClr val="dk1"/>
                </a:solidFill>
              </a:rPr>
              <a:t>perusahaan</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Kota Surabaya dan </a:t>
            </a:r>
            <a:r>
              <a:rPr lang="en-US" sz="1300" dirty="0" err="1">
                <a:solidFill>
                  <a:schemeClr val="dk1"/>
                </a:solidFill>
              </a:rPr>
              <a:t>provinsi</a:t>
            </a:r>
            <a:r>
              <a:rPr lang="en-US" sz="1300" dirty="0">
                <a:solidFill>
                  <a:schemeClr val="dk1"/>
                </a:solidFill>
              </a:rPr>
              <a:t> DKI Jakarta merupakan </a:t>
            </a:r>
            <a:r>
              <a:rPr lang="en-US" sz="1300" dirty="0" err="1">
                <a:solidFill>
                  <a:schemeClr val="dk1"/>
                </a:solidFill>
              </a:rPr>
              <a:t>asal</a:t>
            </a:r>
            <a:r>
              <a:rPr lang="en-US" sz="1300" dirty="0">
                <a:solidFill>
                  <a:schemeClr val="dk1"/>
                </a:solidFill>
              </a:rPr>
              <a:t> </a:t>
            </a:r>
            <a:r>
              <a:rPr lang="en-US" sz="1300" dirty="0" err="1">
                <a:solidFill>
                  <a:schemeClr val="dk1"/>
                </a:solidFill>
              </a:rPr>
              <a:t>pengguna</a:t>
            </a:r>
            <a:r>
              <a:rPr lang="en-US" sz="1300" dirty="0">
                <a:solidFill>
                  <a:schemeClr val="dk1"/>
                </a:solidFill>
              </a:rPr>
              <a:t> yang paling </a:t>
            </a:r>
            <a:r>
              <a:rPr lang="en-US" sz="1300" dirty="0" err="1">
                <a:solidFill>
                  <a:schemeClr val="dk1"/>
                </a:solidFill>
              </a:rPr>
              <a:t>banyak</a:t>
            </a:r>
            <a:r>
              <a:rPr lang="en-US" sz="1300" dirty="0">
                <a:solidFill>
                  <a:schemeClr val="dk1"/>
                </a:solidFill>
              </a:rPr>
              <a:t>. </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Kategori</a:t>
            </a:r>
            <a:r>
              <a:rPr lang="en-US" sz="1300" dirty="0">
                <a:solidFill>
                  <a:schemeClr val="dk1"/>
                </a:solidFill>
              </a:rPr>
              <a:t> </a:t>
            </a:r>
            <a:r>
              <a:rPr lang="en-US" sz="1300" dirty="0" err="1">
                <a:solidFill>
                  <a:schemeClr val="dk1"/>
                </a:solidFill>
              </a:rPr>
              <a:t>iklan</a:t>
            </a:r>
            <a:r>
              <a:rPr lang="en-US" sz="1300" dirty="0">
                <a:solidFill>
                  <a:schemeClr val="dk1"/>
                </a:solidFill>
              </a:rPr>
              <a:t> </a:t>
            </a:r>
            <a:r>
              <a:rPr lang="en-US" sz="1300" dirty="0" err="1">
                <a:solidFill>
                  <a:schemeClr val="dk1"/>
                </a:solidFill>
              </a:rPr>
              <a:t>Otomotif</a:t>
            </a:r>
            <a:r>
              <a:rPr lang="en-US" sz="1300" dirty="0">
                <a:solidFill>
                  <a:schemeClr val="dk1"/>
                </a:solidFill>
              </a:rPr>
              <a:t> adalah yang paling </a:t>
            </a:r>
            <a:r>
              <a:rPr lang="en-US" sz="1300" dirty="0" err="1">
                <a:solidFill>
                  <a:schemeClr val="dk1"/>
                </a:solidFill>
              </a:rPr>
              <a:t>sering</a:t>
            </a:r>
            <a:r>
              <a:rPr lang="en-US" sz="1300" dirty="0">
                <a:solidFill>
                  <a:schemeClr val="dk1"/>
                </a:solidFill>
              </a:rPr>
              <a:t> </a:t>
            </a:r>
            <a:r>
              <a:rPr lang="en-US" sz="1300" dirty="0" err="1">
                <a:solidFill>
                  <a:schemeClr val="dk1"/>
                </a:solidFill>
              </a:rPr>
              <a:t>dilihat</a:t>
            </a:r>
            <a:r>
              <a:rPr lang="en-US" sz="1300" dirty="0">
                <a:solidFill>
                  <a:schemeClr val="dk1"/>
                </a:solidFill>
              </a:rPr>
              <a:t> </a:t>
            </a:r>
            <a:r>
              <a:rPr lang="en-US" sz="1300" dirty="0" err="1">
                <a:solidFill>
                  <a:schemeClr val="dk1"/>
                </a:solidFill>
              </a:rPr>
              <a:t>atau</a:t>
            </a:r>
            <a:r>
              <a:rPr lang="en-US" sz="1300" dirty="0">
                <a:solidFill>
                  <a:schemeClr val="dk1"/>
                </a:solidFill>
              </a:rPr>
              <a:t> </a:t>
            </a:r>
            <a:r>
              <a:rPr lang="en-US" sz="1300" dirty="0" err="1">
                <a:solidFill>
                  <a:schemeClr val="dk1"/>
                </a:solidFill>
              </a:rPr>
              <a:t>diklik</a:t>
            </a:r>
            <a:r>
              <a:rPr lang="en-US" sz="1300" dirty="0">
                <a:solidFill>
                  <a:schemeClr val="dk1"/>
                </a:solidFill>
              </a:rPr>
              <a:t> oleh </a:t>
            </a:r>
            <a:r>
              <a:rPr lang="en-US" sz="1300" dirty="0" err="1">
                <a:solidFill>
                  <a:schemeClr val="dk1"/>
                </a:solidFill>
              </a:rPr>
              <a:t>pengguna</a:t>
            </a:r>
            <a:r>
              <a:rPr lang="en-US" sz="13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p:txBody>
      </p:sp>
      <p:sp>
        <p:nvSpPr>
          <p:cNvPr id="5" name="Google Shape;115;p27">
            <a:extLst>
              <a:ext uri="{FF2B5EF4-FFF2-40B4-BE49-F238E27FC236}">
                <a16:creationId xmlns:a16="http://schemas.microsoft.com/office/drawing/2014/main" id="{9F968C6D-D643-48CA-B87B-673CFB2B303E}"/>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Age vs Daily Internet Usage</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Titik-titik</a:t>
            </a:r>
            <a:r>
              <a:rPr lang="en-US" sz="1200" dirty="0">
                <a:solidFill>
                  <a:schemeClr val="dk1"/>
                </a:solidFill>
              </a:rPr>
              <a:t> data </a:t>
            </a:r>
            <a:r>
              <a:rPr lang="en-US" sz="1200" dirty="0" err="1">
                <a:solidFill>
                  <a:schemeClr val="dk1"/>
                </a:solidFill>
              </a:rPr>
              <a:t>tersebar</a:t>
            </a:r>
            <a:r>
              <a:rPr lang="en-US" sz="1200" dirty="0">
                <a:solidFill>
                  <a:schemeClr val="dk1"/>
                </a:solidFill>
              </a:rPr>
              <a:t> </a:t>
            </a:r>
            <a:r>
              <a:rPr lang="en-US" sz="1200" dirty="0" err="1">
                <a:solidFill>
                  <a:schemeClr val="dk1"/>
                </a:solidFill>
              </a:rPr>
              <a:t>cukup</a:t>
            </a:r>
            <a:r>
              <a:rPr lang="en-US" sz="1200" dirty="0">
                <a:solidFill>
                  <a:schemeClr val="dk1"/>
                </a:solidFill>
              </a:rPr>
              <a:t> </a:t>
            </a:r>
            <a:r>
              <a:rPr lang="en-US" sz="1200" dirty="0" err="1">
                <a:solidFill>
                  <a:schemeClr val="dk1"/>
                </a:solidFill>
              </a:rPr>
              <a:t>merata</a:t>
            </a:r>
            <a:r>
              <a:rPr lang="en-US" sz="1200" dirty="0">
                <a:solidFill>
                  <a:schemeClr val="dk1"/>
                </a:solidFill>
              </a:rPr>
              <a:t> </a:t>
            </a:r>
            <a:r>
              <a:rPr lang="en-US" sz="1200" dirty="0" err="1">
                <a:solidFill>
                  <a:schemeClr val="dk1"/>
                </a:solidFill>
              </a:rPr>
              <a:t>tanpa</a:t>
            </a:r>
            <a:r>
              <a:rPr lang="en-US" sz="1200" dirty="0">
                <a:solidFill>
                  <a:schemeClr val="dk1"/>
                </a:solidFill>
              </a:rPr>
              <a:t> </a:t>
            </a:r>
            <a:r>
              <a:rPr lang="en-US" sz="1200" dirty="0" err="1">
                <a:solidFill>
                  <a:schemeClr val="dk1"/>
                </a:solidFill>
              </a:rPr>
              <a:t>membentuk</a:t>
            </a:r>
            <a:r>
              <a:rPr lang="en-US" sz="1200" dirty="0">
                <a:solidFill>
                  <a:schemeClr val="dk1"/>
                </a:solidFill>
              </a:rPr>
              <a:t> </a:t>
            </a:r>
            <a:r>
              <a:rPr lang="en-US" sz="1200" dirty="0" err="1">
                <a:solidFill>
                  <a:schemeClr val="dk1"/>
                </a:solidFill>
              </a:rPr>
              <a:t>pola</a:t>
            </a:r>
            <a:r>
              <a:rPr lang="en-US" sz="1200" dirty="0">
                <a:solidFill>
                  <a:schemeClr val="dk1"/>
                </a:solidFill>
              </a:rPr>
              <a:t> </a:t>
            </a:r>
            <a:r>
              <a:rPr lang="en-US" sz="1200" dirty="0" err="1">
                <a:solidFill>
                  <a:schemeClr val="dk1"/>
                </a:solidFill>
              </a:rPr>
              <a:t>garis</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kurva</a:t>
            </a:r>
            <a:r>
              <a:rPr lang="en-US" sz="1200" dirty="0">
                <a:solidFill>
                  <a:schemeClr val="dk1"/>
                </a:solidFill>
              </a:rPr>
              <a:t> yang jelas. Ini </a:t>
            </a:r>
            <a:r>
              <a:rPr lang="en-US" sz="1200" dirty="0" err="1">
                <a:solidFill>
                  <a:schemeClr val="dk1"/>
                </a:solidFill>
              </a:rPr>
              <a:t>mengindikasikan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hubungan</a:t>
            </a:r>
            <a:r>
              <a:rPr lang="en-US" sz="1200" dirty="0">
                <a:solidFill>
                  <a:schemeClr val="dk1"/>
                </a:solidFill>
              </a:rPr>
              <a:t> linier yang </a:t>
            </a:r>
            <a:r>
              <a:rPr lang="en-US" sz="1200" dirty="0" err="1">
                <a:solidFill>
                  <a:schemeClr val="dk1"/>
                </a:solidFill>
              </a:rPr>
              <a:t>kuat</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dalam </a:t>
            </a:r>
            <a:r>
              <a:rPr lang="en-US" sz="1200" dirty="0" err="1">
                <a:solidFill>
                  <a:schemeClr val="dk1"/>
                </a:solidFill>
              </a:rPr>
              <a:t>menentukan</a:t>
            </a:r>
            <a:r>
              <a:rPr lang="en-US" sz="1200" dirty="0">
                <a:solidFill>
                  <a:schemeClr val="dk1"/>
                </a:solidFill>
              </a:rPr>
              <a:t> </a:t>
            </a:r>
            <a:r>
              <a:rPr lang="en-US" sz="1200" dirty="0" err="1">
                <a:solidFill>
                  <a:schemeClr val="dk1"/>
                </a:solidFill>
              </a:rPr>
              <a:t>apakah</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akan</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tidak</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Kedua</a:t>
            </a:r>
            <a:r>
              <a:rPr lang="en-US" sz="1200" dirty="0">
                <a:solidFill>
                  <a:schemeClr val="dk1"/>
                </a:solidFill>
              </a:rPr>
              <a:t> kelompok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dan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rentang</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yang </a:t>
            </a:r>
            <a:r>
              <a:rPr lang="en-US" sz="1200" dirty="0" err="1">
                <a:solidFill>
                  <a:schemeClr val="dk1"/>
                </a:solidFill>
              </a:rPr>
              <a:t>sangat</a:t>
            </a:r>
            <a:r>
              <a:rPr lang="en-US" sz="1200" dirty="0">
                <a:solidFill>
                  <a:schemeClr val="dk1"/>
                </a:solidFill>
              </a:rPr>
              <a:t> </a:t>
            </a:r>
            <a:r>
              <a:rPr lang="en-US" sz="1200" dirty="0" err="1">
                <a:solidFill>
                  <a:schemeClr val="dk1"/>
                </a:solidFill>
              </a:rPr>
              <a:t>mirip</a:t>
            </a:r>
            <a:r>
              <a:rPr lang="en-US" sz="1200" dirty="0">
                <a:solidFill>
                  <a:schemeClr val="dk1"/>
                </a:solidFill>
              </a:rPr>
              <a:t>. </a:t>
            </a:r>
            <a:r>
              <a:rPr lang="en-US" sz="1200" dirty="0" err="1">
                <a:solidFill>
                  <a:schemeClr val="dk1"/>
                </a:solidFill>
              </a:rPr>
              <a:t>Terdapat</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tumpang</a:t>
            </a:r>
            <a:r>
              <a:rPr lang="en-US" sz="1200" dirty="0">
                <a:solidFill>
                  <a:schemeClr val="dk1"/>
                </a:solidFill>
              </a:rPr>
              <a:t> </a:t>
            </a:r>
            <a:r>
              <a:rPr lang="en-US" sz="1200" dirty="0" err="1">
                <a:solidFill>
                  <a:schemeClr val="dk1"/>
                </a:solidFill>
              </a:rPr>
              <a:t>tindih</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kedua</a:t>
            </a:r>
            <a:r>
              <a:rPr lang="en-US" sz="1200" dirty="0">
                <a:solidFill>
                  <a:schemeClr val="dk1"/>
                </a:solidFill>
              </a:rPr>
              <a:t> kelompok ini.</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Baik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a:t>
            </a:r>
            <a:r>
              <a:rPr lang="en-US" sz="1200" dirty="0" err="1">
                <a:solidFill>
                  <a:schemeClr val="dk1"/>
                </a:solidFill>
              </a:rPr>
              <a:t>maupun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distribusi</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yang </a:t>
            </a:r>
            <a:r>
              <a:rPr lang="en-US" sz="1200" dirty="0" err="1">
                <a:solidFill>
                  <a:schemeClr val="dk1"/>
                </a:solidFill>
              </a:rPr>
              <a:t>relatif</a:t>
            </a:r>
            <a:r>
              <a:rPr lang="en-US" sz="1200" dirty="0">
                <a:solidFill>
                  <a:schemeClr val="dk1"/>
                </a:solidFill>
              </a:rPr>
              <a:t> </a:t>
            </a:r>
            <a:r>
              <a:rPr lang="en-US" sz="1200" dirty="0" err="1">
                <a:solidFill>
                  <a:schemeClr val="dk1"/>
                </a:solidFill>
              </a:rPr>
              <a:t>seragam</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tertentu</a:t>
            </a:r>
            <a:r>
              <a:rPr lang="en-US" sz="1200" dirty="0">
                <a:solidFill>
                  <a:schemeClr val="dk1"/>
                </a:solidFill>
              </a:rPr>
              <a:t>.</a:t>
            </a:r>
          </a:p>
        </p:txBody>
      </p:sp>
      <p:pic>
        <p:nvPicPr>
          <p:cNvPr id="5" name="Picture 4">
            <a:extLst>
              <a:ext uri="{FF2B5EF4-FFF2-40B4-BE49-F238E27FC236}">
                <a16:creationId xmlns:a16="http://schemas.microsoft.com/office/drawing/2014/main" id="{7D142291-DB9A-4735-B026-68F722AFAA01}"/>
              </a:ext>
            </a:extLst>
          </p:cNvPr>
          <p:cNvPicPr>
            <a:picLocks noChangeAspect="1"/>
          </p:cNvPicPr>
          <p:nvPr/>
        </p:nvPicPr>
        <p:blipFill>
          <a:blip r:embed="rId3"/>
          <a:stretch>
            <a:fillRect/>
          </a:stretch>
        </p:blipFill>
        <p:spPr>
          <a:xfrm>
            <a:off x="3024377" y="702732"/>
            <a:ext cx="3107946" cy="2000055"/>
          </a:xfrm>
          <a:prstGeom prst="rect">
            <a:avLst/>
          </a:prstGeom>
          <a:noFill/>
          <a:ln w="19050">
            <a:solidFill>
              <a:srgbClr val="019FAB"/>
            </a:solidFill>
          </a:ln>
        </p:spPr>
      </p:pic>
      <p:sp>
        <p:nvSpPr>
          <p:cNvPr id="9" name="Google Shape;115;p27">
            <a:extLst>
              <a:ext uri="{FF2B5EF4-FFF2-40B4-BE49-F238E27FC236}">
                <a16:creationId xmlns:a16="http://schemas.microsoft.com/office/drawing/2014/main" id="{B9E80B2E-9FC0-4423-BFB5-8EA238EBA39D}"/>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180337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Daily Internet Usage vs Daily Time Spent on Site</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Titik-titik</a:t>
            </a:r>
            <a:r>
              <a:rPr lang="en-US" sz="1200" dirty="0">
                <a:solidFill>
                  <a:schemeClr val="dk1"/>
                </a:solidFill>
              </a:rPr>
              <a:t> data </a:t>
            </a:r>
            <a:r>
              <a:rPr lang="en-US" sz="1200" dirty="0" err="1">
                <a:solidFill>
                  <a:schemeClr val="dk1"/>
                </a:solidFill>
              </a:rPr>
              <a:t>tersebar</a:t>
            </a:r>
            <a:r>
              <a:rPr lang="en-US" sz="1200" dirty="0">
                <a:solidFill>
                  <a:schemeClr val="dk1"/>
                </a:solidFill>
              </a:rPr>
              <a:t> </a:t>
            </a:r>
            <a:r>
              <a:rPr lang="en-US" sz="1200" dirty="0" err="1">
                <a:solidFill>
                  <a:schemeClr val="dk1"/>
                </a:solidFill>
              </a:rPr>
              <a:t>cukup</a:t>
            </a:r>
            <a:r>
              <a:rPr lang="en-US" sz="1200" dirty="0">
                <a:solidFill>
                  <a:schemeClr val="dk1"/>
                </a:solidFill>
              </a:rPr>
              <a:t> </a:t>
            </a:r>
            <a:r>
              <a:rPr lang="en-US" sz="1200" dirty="0" err="1">
                <a:solidFill>
                  <a:schemeClr val="dk1"/>
                </a:solidFill>
              </a:rPr>
              <a:t>merata</a:t>
            </a:r>
            <a:r>
              <a:rPr lang="en-US" sz="1200" dirty="0">
                <a:solidFill>
                  <a:schemeClr val="dk1"/>
                </a:solidFill>
              </a:rPr>
              <a:t> </a:t>
            </a:r>
            <a:r>
              <a:rPr lang="en-US" sz="1200" dirty="0" err="1">
                <a:solidFill>
                  <a:schemeClr val="dk1"/>
                </a:solidFill>
              </a:rPr>
              <a:t>tanpa</a:t>
            </a:r>
            <a:r>
              <a:rPr lang="en-US" sz="1200" dirty="0">
                <a:solidFill>
                  <a:schemeClr val="dk1"/>
                </a:solidFill>
              </a:rPr>
              <a:t> </a:t>
            </a:r>
            <a:r>
              <a:rPr lang="en-US" sz="1200" dirty="0" err="1">
                <a:solidFill>
                  <a:schemeClr val="dk1"/>
                </a:solidFill>
              </a:rPr>
              <a:t>membentuk</a:t>
            </a:r>
            <a:r>
              <a:rPr lang="en-US" sz="1200" dirty="0">
                <a:solidFill>
                  <a:schemeClr val="dk1"/>
                </a:solidFill>
              </a:rPr>
              <a:t> </a:t>
            </a:r>
            <a:r>
              <a:rPr lang="en-US" sz="1200" dirty="0" err="1">
                <a:solidFill>
                  <a:schemeClr val="dk1"/>
                </a:solidFill>
              </a:rPr>
              <a:t>pola</a:t>
            </a:r>
            <a:r>
              <a:rPr lang="en-US" sz="1200" dirty="0">
                <a:solidFill>
                  <a:schemeClr val="dk1"/>
                </a:solidFill>
              </a:rPr>
              <a:t> </a:t>
            </a:r>
            <a:r>
              <a:rPr lang="en-US" sz="1200" dirty="0" err="1">
                <a:solidFill>
                  <a:schemeClr val="dk1"/>
                </a:solidFill>
              </a:rPr>
              <a:t>garis</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kurva</a:t>
            </a:r>
            <a:r>
              <a:rPr lang="en-US" sz="1200" dirty="0">
                <a:solidFill>
                  <a:schemeClr val="dk1"/>
                </a:solidFill>
              </a:rPr>
              <a:t> yang jelas. Ini </a:t>
            </a:r>
            <a:r>
              <a:rPr lang="en-US" sz="1200" dirty="0" err="1">
                <a:solidFill>
                  <a:schemeClr val="dk1"/>
                </a:solidFill>
              </a:rPr>
              <a:t>mengindikasikan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hubungan</a:t>
            </a:r>
            <a:r>
              <a:rPr lang="en-US" sz="1200" dirty="0">
                <a:solidFill>
                  <a:schemeClr val="dk1"/>
                </a:solidFill>
              </a:rPr>
              <a:t> linier yang </a:t>
            </a:r>
            <a:r>
              <a:rPr lang="en-US" sz="1200" dirty="0" err="1">
                <a:solidFill>
                  <a:schemeClr val="dk1"/>
                </a:solidFill>
              </a:rPr>
              <a:t>kuat</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dan </a:t>
            </a:r>
            <a:r>
              <a:rPr lang="en-US" sz="1200" dirty="0" err="1">
                <a:solidFill>
                  <a:schemeClr val="dk1"/>
                </a:solidFill>
              </a:rPr>
              <a:t>waktu</a:t>
            </a:r>
            <a:r>
              <a:rPr lang="en-US" sz="1200" dirty="0">
                <a:solidFill>
                  <a:schemeClr val="dk1"/>
                </a:solidFill>
              </a:rPr>
              <a:t> yang </a:t>
            </a:r>
            <a:r>
              <a:rPr lang="en-US" sz="1200" dirty="0" err="1">
                <a:solidFill>
                  <a:schemeClr val="dk1"/>
                </a:solidFill>
              </a:rPr>
              <a:t>dihabiskan</a:t>
            </a:r>
            <a:r>
              <a:rPr lang="en-US" sz="1200" dirty="0">
                <a:solidFill>
                  <a:schemeClr val="dk1"/>
                </a:solidFill>
              </a:rPr>
              <a:t> di situs dalam </a:t>
            </a:r>
            <a:r>
              <a:rPr lang="en-US" sz="1200" dirty="0" err="1">
                <a:solidFill>
                  <a:schemeClr val="dk1"/>
                </a:solidFill>
              </a:rPr>
              <a:t>menentukan</a:t>
            </a:r>
            <a:r>
              <a:rPr lang="en-US" sz="1200" dirty="0">
                <a:solidFill>
                  <a:schemeClr val="dk1"/>
                </a:solidFill>
              </a:rPr>
              <a:t> </a:t>
            </a:r>
            <a:r>
              <a:rPr lang="en-US" sz="1200" dirty="0" err="1">
                <a:solidFill>
                  <a:schemeClr val="dk1"/>
                </a:solidFill>
              </a:rPr>
              <a:t>apakah</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akan</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tidak</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Kedua</a:t>
            </a:r>
            <a:r>
              <a:rPr lang="en-US" sz="1200" dirty="0">
                <a:solidFill>
                  <a:schemeClr val="dk1"/>
                </a:solidFill>
              </a:rPr>
              <a:t> kelompok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dan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rentang</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sangat</a:t>
            </a:r>
            <a:r>
              <a:rPr lang="en-US" sz="1200" dirty="0">
                <a:solidFill>
                  <a:schemeClr val="dk1"/>
                </a:solidFill>
              </a:rPr>
              <a:t> </a:t>
            </a:r>
            <a:r>
              <a:rPr lang="en-US" sz="1200" dirty="0" err="1">
                <a:solidFill>
                  <a:schemeClr val="dk1"/>
                </a:solidFill>
              </a:rPr>
              <a:t>mirip</a:t>
            </a:r>
            <a:r>
              <a:rPr lang="en-US" sz="1200" dirty="0">
                <a:solidFill>
                  <a:schemeClr val="dk1"/>
                </a:solidFill>
              </a:rPr>
              <a:t>. </a:t>
            </a:r>
            <a:r>
              <a:rPr lang="en-US" sz="1200" dirty="0" err="1">
                <a:solidFill>
                  <a:schemeClr val="dk1"/>
                </a:solidFill>
              </a:rPr>
              <a:t>Terdapat</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tumpang</a:t>
            </a:r>
            <a:r>
              <a:rPr lang="en-US" sz="1200" dirty="0">
                <a:solidFill>
                  <a:schemeClr val="dk1"/>
                </a:solidFill>
              </a:rPr>
              <a:t> </a:t>
            </a:r>
            <a:r>
              <a:rPr lang="en-US" sz="1200" dirty="0" err="1">
                <a:solidFill>
                  <a:schemeClr val="dk1"/>
                </a:solidFill>
              </a:rPr>
              <a:t>tindih</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kedua</a:t>
            </a:r>
            <a:r>
              <a:rPr lang="en-US" sz="1200" dirty="0">
                <a:solidFill>
                  <a:schemeClr val="dk1"/>
                </a:solidFill>
              </a:rPr>
              <a:t> kelompok ini.</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Baik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a:t>
            </a:r>
            <a:r>
              <a:rPr lang="en-US" sz="1200" dirty="0" err="1">
                <a:solidFill>
                  <a:schemeClr val="dk1"/>
                </a:solidFill>
              </a:rPr>
              <a:t>maupun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distribusi</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relatif</a:t>
            </a:r>
            <a:r>
              <a:rPr lang="en-US" sz="1200" dirty="0">
                <a:solidFill>
                  <a:schemeClr val="dk1"/>
                </a:solidFill>
              </a:rPr>
              <a:t> </a:t>
            </a:r>
            <a:r>
              <a:rPr lang="en-US" sz="1200" dirty="0" err="1">
                <a:solidFill>
                  <a:schemeClr val="dk1"/>
                </a:solidFill>
              </a:rPr>
              <a:t>seragam</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tertentu</a:t>
            </a:r>
            <a:r>
              <a:rPr lang="en-US" sz="1200" dirty="0">
                <a:solidFill>
                  <a:schemeClr val="dk1"/>
                </a:solidFill>
              </a:rPr>
              <a:t>.</a:t>
            </a:r>
          </a:p>
        </p:txBody>
      </p:sp>
      <p:pic>
        <p:nvPicPr>
          <p:cNvPr id="3" name="Picture 2">
            <a:extLst>
              <a:ext uri="{FF2B5EF4-FFF2-40B4-BE49-F238E27FC236}">
                <a16:creationId xmlns:a16="http://schemas.microsoft.com/office/drawing/2014/main" id="{BA1EF641-9D60-4120-861F-1081FC2FEF39}"/>
              </a:ext>
            </a:extLst>
          </p:cNvPr>
          <p:cNvPicPr>
            <a:picLocks noChangeAspect="1"/>
          </p:cNvPicPr>
          <p:nvPr/>
        </p:nvPicPr>
        <p:blipFill>
          <a:blip r:embed="rId3"/>
          <a:stretch>
            <a:fillRect/>
          </a:stretch>
        </p:blipFill>
        <p:spPr>
          <a:xfrm>
            <a:off x="3038923" y="701491"/>
            <a:ext cx="3078853" cy="2002536"/>
          </a:xfrm>
          <a:prstGeom prst="rect">
            <a:avLst/>
          </a:prstGeom>
          <a:noFill/>
          <a:ln w="19050">
            <a:solidFill>
              <a:srgbClr val="019FAB"/>
            </a:solidFill>
          </a:ln>
        </p:spPr>
      </p:pic>
      <p:sp>
        <p:nvSpPr>
          <p:cNvPr id="7" name="Google Shape;115;p27">
            <a:extLst>
              <a:ext uri="{FF2B5EF4-FFF2-40B4-BE49-F238E27FC236}">
                <a16:creationId xmlns:a16="http://schemas.microsoft.com/office/drawing/2014/main" id="{A525447B-FD14-4463-ACF7-5CB1E3782837}"/>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3395282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Age vs Daily Time Spent on Site</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Titik-titik</a:t>
            </a:r>
            <a:r>
              <a:rPr lang="en-US" sz="1200" dirty="0">
                <a:solidFill>
                  <a:schemeClr val="dk1"/>
                </a:solidFill>
              </a:rPr>
              <a:t> data </a:t>
            </a:r>
            <a:r>
              <a:rPr lang="en-US" sz="1200" dirty="0" err="1">
                <a:solidFill>
                  <a:schemeClr val="dk1"/>
                </a:solidFill>
              </a:rPr>
              <a:t>tersebar</a:t>
            </a:r>
            <a:r>
              <a:rPr lang="en-US" sz="1200" dirty="0">
                <a:solidFill>
                  <a:schemeClr val="dk1"/>
                </a:solidFill>
              </a:rPr>
              <a:t> </a:t>
            </a:r>
            <a:r>
              <a:rPr lang="en-US" sz="1200" dirty="0" err="1">
                <a:solidFill>
                  <a:schemeClr val="dk1"/>
                </a:solidFill>
              </a:rPr>
              <a:t>cukup</a:t>
            </a:r>
            <a:r>
              <a:rPr lang="en-US" sz="1200" dirty="0">
                <a:solidFill>
                  <a:schemeClr val="dk1"/>
                </a:solidFill>
              </a:rPr>
              <a:t> </a:t>
            </a:r>
            <a:r>
              <a:rPr lang="en-US" sz="1200" dirty="0" err="1">
                <a:solidFill>
                  <a:schemeClr val="dk1"/>
                </a:solidFill>
              </a:rPr>
              <a:t>merata</a:t>
            </a:r>
            <a:r>
              <a:rPr lang="en-US" sz="1200" dirty="0">
                <a:solidFill>
                  <a:schemeClr val="dk1"/>
                </a:solidFill>
              </a:rPr>
              <a:t> </a:t>
            </a:r>
            <a:r>
              <a:rPr lang="en-US" sz="1200" dirty="0" err="1">
                <a:solidFill>
                  <a:schemeClr val="dk1"/>
                </a:solidFill>
              </a:rPr>
              <a:t>tanpa</a:t>
            </a:r>
            <a:r>
              <a:rPr lang="en-US" sz="1200" dirty="0">
                <a:solidFill>
                  <a:schemeClr val="dk1"/>
                </a:solidFill>
              </a:rPr>
              <a:t> </a:t>
            </a:r>
            <a:r>
              <a:rPr lang="en-US" sz="1200" dirty="0" err="1">
                <a:solidFill>
                  <a:schemeClr val="dk1"/>
                </a:solidFill>
              </a:rPr>
              <a:t>membentuk</a:t>
            </a:r>
            <a:r>
              <a:rPr lang="en-US" sz="1200" dirty="0">
                <a:solidFill>
                  <a:schemeClr val="dk1"/>
                </a:solidFill>
              </a:rPr>
              <a:t> </a:t>
            </a:r>
            <a:r>
              <a:rPr lang="en-US" sz="1200" dirty="0" err="1">
                <a:solidFill>
                  <a:schemeClr val="dk1"/>
                </a:solidFill>
              </a:rPr>
              <a:t>pola</a:t>
            </a:r>
            <a:r>
              <a:rPr lang="en-US" sz="1200" dirty="0">
                <a:solidFill>
                  <a:schemeClr val="dk1"/>
                </a:solidFill>
              </a:rPr>
              <a:t> </a:t>
            </a:r>
            <a:r>
              <a:rPr lang="en-US" sz="1200" dirty="0" err="1">
                <a:solidFill>
                  <a:schemeClr val="dk1"/>
                </a:solidFill>
              </a:rPr>
              <a:t>garis</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kurva</a:t>
            </a:r>
            <a:r>
              <a:rPr lang="en-US" sz="1200" dirty="0">
                <a:solidFill>
                  <a:schemeClr val="dk1"/>
                </a:solidFill>
              </a:rPr>
              <a:t> yang jelas. Ini </a:t>
            </a:r>
            <a:r>
              <a:rPr lang="en-US" sz="1200" dirty="0" err="1">
                <a:solidFill>
                  <a:schemeClr val="dk1"/>
                </a:solidFill>
              </a:rPr>
              <a:t>mengindikasikan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hubungan</a:t>
            </a:r>
            <a:r>
              <a:rPr lang="en-US" sz="1200" dirty="0">
                <a:solidFill>
                  <a:schemeClr val="dk1"/>
                </a:solidFill>
              </a:rPr>
              <a:t> linier yang </a:t>
            </a:r>
            <a:r>
              <a:rPr lang="en-US" sz="1200" dirty="0" err="1">
                <a:solidFill>
                  <a:schemeClr val="dk1"/>
                </a:solidFill>
              </a:rPr>
              <a:t>kuat</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waktu</a:t>
            </a:r>
            <a:r>
              <a:rPr lang="en-US" sz="1200" dirty="0">
                <a:solidFill>
                  <a:schemeClr val="dk1"/>
                </a:solidFill>
              </a:rPr>
              <a:t> yang </a:t>
            </a:r>
            <a:r>
              <a:rPr lang="en-US" sz="1200" dirty="0" err="1">
                <a:solidFill>
                  <a:schemeClr val="dk1"/>
                </a:solidFill>
              </a:rPr>
              <a:t>dihabiskan</a:t>
            </a:r>
            <a:r>
              <a:rPr lang="en-US" sz="1200" dirty="0">
                <a:solidFill>
                  <a:schemeClr val="dk1"/>
                </a:solidFill>
              </a:rPr>
              <a:t> di situs dalam </a:t>
            </a:r>
            <a:r>
              <a:rPr lang="en-US" sz="1200" dirty="0" err="1">
                <a:solidFill>
                  <a:schemeClr val="dk1"/>
                </a:solidFill>
              </a:rPr>
              <a:t>menentukan</a:t>
            </a:r>
            <a:r>
              <a:rPr lang="en-US" sz="1200" dirty="0">
                <a:solidFill>
                  <a:schemeClr val="dk1"/>
                </a:solidFill>
              </a:rPr>
              <a:t> </a:t>
            </a:r>
            <a:r>
              <a:rPr lang="en-US" sz="1200" dirty="0" err="1">
                <a:solidFill>
                  <a:schemeClr val="dk1"/>
                </a:solidFill>
              </a:rPr>
              <a:t>apakah</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akan</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tidak</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Kedua</a:t>
            </a:r>
            <a:r>
              <a:rPr lang="en-US" sz="1200" dirty="0">
                <a:solidFill>
                  <a:schemeClr val="dk1"/>
                </a:solidFill>
              </a:rPr>
              <a:t> kelompok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dan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rentang</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sangat</a:t>
            </a:r>
            <a:r>
              <a:rPr lang="en-US" sz="1200" dirty="0">
                <a:solidFill>
                  <a:schemeClr val="dk1"/>
                </a:solidFill>
              </a:rPr>
              <a:t> </a:t>
            </a:r>
            <a:r>
              <a:rPr lang="en-US" sz="1200" dirty="0" err="1">
                <a:solidFill>
                  <a:schemeClr val="dk1"/>
                </a:solidFill>
              </a:rPr>
              <a:t>mirip</a:t>
            </a:r>
            <a:r>
              <a:rPr lang="en-US" sz="1200" dirty="0">
                <a:solidFill>
                  <a:schemeClr val="dk1"/>
                </a:solidFill>
              </a:rPr>
              <a:t>. </a:t>
            </a:r>
            <a:r>
              <a:rPr lang="en-US" sz="1200" dirty="0" err="1">
                <a:solidFill>
                  <a:schemeClr val="dk1"/>
                </a:solidFill>
              </a:rPr>
              <a:t>Terdapat</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tumpang</a:t>
            </a:r>
            <a:r>
              <a:rPr lang="en-US" sz="1200" dirty="0">
                <a:solidFill>
                  <a:schemeClr val="dk1"/>
                </a:solidFill>
              </a:rPr>
              <a:t> </a:t>
            </a:r>
            <a:r>
              <a:rPr lang="en-US" sz="1200" dirty="0" err="1">
                <a:solidFill>
                  <a:schemeClr val="dk1"/>
                </a:solidFill>
              </a:rPr>
              <a:t>tindih</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kedua</a:t>
            </a:r>
            <a:r>
              <a:rPr lang="en-US" sz="1200" dirty="0">
                <a:solidFill>
                  <a:schemeClr val="dk1"/>
                </a:solidFill>
              </a:rPr>
              <a:t> kelompok ini.</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Baik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a:t>
            </a:r>
            <a:r>
              <a:rPr lang="en-US" sz="1200" dirty="0" err="1">
                <a:solidFill>
                  <a:schemeClr val="dk1"/>
                </a:solidFill>
              </a:rPr>
              <a:t>maupun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distribusi</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relatif</a:t>
            </a:r>
            <a:r>
              <a:rPr lang="en-US" sz="1200" dirty="0">
                <a:solidFill>
                  <a:schemeClr val="dk1"/>
                </a:solidFill>
              </a:rPr>
              <a:t> </a:t>
            </a:r>
            <a:r>
              <a:rPr lang="en-US" sz="1200" dirty="0" err="1">
                <a:solidFill>
                  <a:schemeClr val="dk1"/>
                </a:solidFill>
              </a:rPr>
              <a:t>seragam</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tertentu</a:t>
            </a:r>
            <a:r>
              <a:rPr lang="en-US" sz="1200" dirty="0">
                <a:solidFill>
                  <a:schemeClr val="dk1"/>
                </a:solidFill>
              </a:rPr>
              <a:t>.</a:t>
            </a:r>
          </a:p>
        </p:txBody>
      </p:sp>
      <p:pic>
        <p:nvPicPr>
          <p:cNvPr id="4" name="Picture 3">
            <a:extLst>
              <a:ext uri="{FF2B5EF4-FFF2-40B4-BE49-F238E27FC236}">
                <a16:creationId xmlns:a16="http://schemas.microsoft.com/office/drawing/2014/main" id="{DC4A900F-C7C7-4A2E-B342-013890B11EE4}"/>
              </a:ext>
            </a:extLst>
          </p:cNvPr>
          <p:cNvPicPr>
            <a:picLocks noChangeAspect="1"/>
          </p:cNvPicPr>
          <p:nvPr/>
        </p:nvPicPr>
        <p:blipFill>
          <a:blip r:embed="rId3"/>
          <a:stretch>
            <a:fillRect/>
          </a:stretch>
        </p:blipFill>
        <p:spPr>
          <a:xfrm>
            <a:off x="3032573" y="744079"/>
            <a:ext cx="3078853" cy="2002536"/>
          </a:xfrm>
          <a:prstGeom prst="rect">
            <a:avLst/>
          </a:prstGeom>
          <a:noFill/>
          <a:ln w="19050">
            <a:solidFill>
              <a:srgbClr val="019FAB"/>
            </a:solidFill>
          </a:ln>
        </p:spPr>
      </p:pic>
      <p:sp>
        <p:nvSpPr>
          <p:cNvPr id="7" name="Google Shape;115;p27">
            <a:extLst>
              <a:ext uri="{FF2B5EF4-FFF2-40B4-BE49-F238E27FC236}">
                <a16:creationId xmlns:a16="http://schemas.microsoft.com/office/drawing/2014/main" id="{B132B182-1412-48E9-81BB-A4C81D083E7D}"/>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114733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Multivariate Analysis</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correlation matrix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Daily Time Spent on Site dan Daily Internet Usage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a:t>
            </a:r>
            <a:r>
              <a:rPr lang="en-US" sz="1200" dirty="0" err="1">
                <a:solidFill>
                  <a:schemeClr val="dk1"/>
                </a:solidFill>
              </a:rPr>
              <a:t>positif</a:t>
            </a:r>
            <a:r>
              <a:rPr lang="en-US" sz="1200" dirty="0">
                <a:solidFill>
                  <a:schemeClr val="dk1"/>
                </a:solidFill>
              </a:rPr>
              <a:t> yang </a:t>
            </a:r>
            <a:r>
              <a:rPr lang="en-US" sz="1200" dirty="0" err="1">
                <a:solidFill>
                  <a:schemeClr val="dk1"/>
                </a:solidFill>
              </a:rPr>
              <a:t>kuat</a:t>
            </a:r>
            <a:r>
              <a:rPr lang="en-US" sz="1200" dirty="0">
                <a:solidFill>
                  <a:schemeClr val="dk1"/>
                </a:solidFill>
              </a:rPr>
              <a:t> (0.52). Ini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semakin</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waktu</a:t>
            </a:r>
            <a:r>
              <a:rPr lang="en-US" sz="1200" dirty="0">
                <a:solidFill>
                  <a:schemeClr val="dk1"/>
                </a:solidFill>
              </a:rPr>
              <a:t> yang </a:t>
            </a:r>
            <a:r>
              <a:rPr lang="en-US" sz="1200" dirty="0" err="1">
                <a:solidFill>
                  <a:schemeClr val="dk1"/>
                </a:solidFill>
              </a:rPr>
              <a:t>dihabiskan</a:t>
            </a:r>
            <a:r>
              <a:rPr lang="en-US" sz="1200" dirty="0">
                <a:solidFill>
                  <a:schemeClr val="dk1"/>
                </a:solidFill>
              </a:rPr>
              <a:t> </a:t>
            </a:r>
            <a:r>
              <a:rPr lang="en-US" sz="1200" dirty="0" err="1">
                <a:solidFill>
                  <a:schemeClr val="dk1"/>
                </a:solidFill>
              </a:rPr>
              <a:t>seseorang</a:t>
            </a:r>
            <a:r>
              <a:rPr lang="en-US" sz="1200" dirty="0">
                <a:solidFill>
                  <a:schemeClr val="dk1"/>
                </a:solidFill>
              </a:rPr>
              <a:t> di situs, </a:t>
            </a:r>
            <a:r>
              <a:rPr lang="en-US" sz="1200" dirty="0" err="1">
                <a:solidFill>
                  <a:schemeClr val="dk1"/>
                </a:solidFill>
              </a:rPr>
              <a:t>semakin</a:t>
            </a:r>
            <a:r>
              <a:rPr lang="en-US" sz="1200" dirty="0">
                <a:solidFill>
                  <a:schemeClr val="dk1"/>
                </a:solidFill>
              </a:rPr>
              <a:t> </a:t>
            </a:r>
            <a:r>
              <a:rPr lang="en-US" sz="1200" dirty="0" err="1">
                <a:solidFill>
                  <a:schemeClr val="dk1"/>
                </a:solidFill>
              </a:rPr>
              <a:t>tinggi</a:t>
            </a:r>
            <a:r>
              <a:rPr lang="en-US" sz="1200" dirty="0">
                <a:solidFill>
                  <a:schemeClr val="dk1"/>
                </a:solidFill>
              </a:rPr>
              <a:t> pula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a:t>
            </a:r>
            <a:r>
              <a:rPr lang="en-US" sz="1200" dirty="0" err="1">
                <a:solidFill>
                  <a:schemeClr val="dk1"/>
                </a:solidFill>
              </a:rPr>
              <a:t>mereka</a:t>
            </a:r>
            <a:r>
              <a:rPr lang="en-US" sz="1200" dirty="0">
                <a:solidFill>
                  <a:schemeClr val="dk1"/>
                </a:solidFill>
              </a:rPr>
              <a: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Age dan Daily Internet Usage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a:t>
            </a:r>
            <a:r>
              <a:rPr lang="en-US" sz="1200" dirty="0" err="1">
                <a:solidFill>
                  <a:schemeClr val="dk1"/>
                </a:solidFill>
              </a:rPr>
              <a:t>negatif</a:t>
            </a:r>
            <a:r>
              <a:rPr lang="en-US" sz="1200" dirty="0">
                <a:solidFill>
                  <a:schemeClr val="dk1"/>
                </a:solidFill>
              </a:rPr>
              <a:t> (-0.37). Ini berarti </a:t>
            </a:r>
            <a:r>
              <a:rPr lang="en-US" sz="1200" dirty="0" err="1">
                <a:solidFill>
                  <a:schemeClr val="dk1"/>
                </a:solidFill>
              </a:rPr>
              <a:t>bahwa</a:t>
            </a:r>
            <a:r>
              <a:rPr lang="en-US" sz="1200" dirty="0">
                <a:solidFill>
                  <a:schemeClr val="dk1"/>
                </a:solidFill>
              </a:rPr>
              <a:t> </a:t>
            </a:r>
            <a:r>
              <a:rPr lang="en-US" sz="1200" dirty="0" err="1">
                <a:solidFill>
                  <a:schemeClr val="dk1"/>
                </a:solidFill>
              </a:rPr>
              <a:t>seiring</a:t>
            </a:r>
            <a:r>
              <a:rPr lang="en-US" sz="1200" dirty="0">
                <a:solidFill>
                  <a:schemeClr val="dk1"/>
                </a:solidFill>
              </a:rPr>
              <a:t> </a:t>
            </a:r>
            <a:r>
              <a:rPr lang="en-US" sz="1200" dirty="0" err="1">
                <a:solidFill>
                  <a:schemeClr val="dk1"/>
                </a:solidFill>
              </a:rPr>
              <a:t>bertambahnya</a:t>
            </a:r>
            <a:r>
              <a:rPr lang="en-US" sz="1200" dirty="0">
                <a:solidFill>
                  <a:schemeClr val="dk1"/>
                </a:solidFill>
              </a:rPr>
              <a:t> </a:t>
            </a:r>
            <a:r>
              <a:rPr lang="en-US" sz="1200" dirty="0" err="1">
                <a:solidFill>
                  <a:schemeClr val="dk1"/>
                </a:solidFill>
              </a:rPr>
              <a:t>usia</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penurunan</a:t>
            </a:r>
            <a:r>
              <a:rPr lang="en-US" sz="1200" dirty="0">
                <a:solidFill>
                  <a:schemeClr val="dk1"/>
                </a:solidFill>
              </a:rPr>
              <a:t> dalam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Ini mungkin </a:t>
            </a:r>
            <a:r>
              <a:rPr lang="en-US" sz="1200" dirty="0" err="1">
                <a:solidFill>
                  <a:schemeClr val="dk1"/>
                </a:solidFill>
              </a:rPr>
              <a:t>menunjukkan</a:t>
            </a:r>
            <a:r>
              <a:rPr lang="en-US" sz="1200" dirty="0">
                <a:solidFill>
                  <a:schemeClr val="dk1"/>
                </a:solidFill>
              </a:rPr>
              <a:t> </a:t>
            </a:r>
            <a:r>
              <a:rPr lang="en-US" sz="1200" dirty="0" err="1">
                <a:solidFill>
                  <a:schemeClr val="dk1"/>
                </a:solidFill>
              </a:rPr>
              <a:t>perubahan</a:t>
            </a:r>
            <a:r>
              <a:rPr lang="en-US" sz="1200" dirty="0">
                <a:solidFill>
                  <a:schemeClr val="dk1"/>
                </a:solidFill>
              </a:rPr>
              <a:t> </a:t>
            </a:r>
            <a:r>
              <a:rPr lang="en-US" sz="1200" dirty="0" err="1">
                <a:solidFill>
                  <a:schemeClr val="dk1"/>
                </a:solidFill>
              </a:rPr>
              <a:t>kebiasaan</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seiring</a:t>
            </a:r>
            <a:r>
              <a:rPr lang="en-US" sz="1200" dirty="0">
                <a:solidFill>
                  <a:schemeClr val="dk1"/>
                </a:solidFill>
              </a:rPr>
              <a:t> </a:t>
            </a:r>
            <a:r>
              <a:rPr lang="en-US" sz="1200" dirty="0" err="1">
                <a:solidFill>
                  <a:schemeClr val="dk1"/>
                </a:solidFill>
              </a:rPr>
              <a:t>bertambahnya</a:t>
            </a:r>
            <a:r>
              <a:rPr lang="en-US" sz="1200" dirty="0">
                <a:solidFill>
                  <a:schemeClr val="dk1"/>
                </a:solidFill>
              </a:rPr>
              <a:t> </a:t>
            </a:r>
            <a:r>
              <a:rPr lang="en-US" sz="1200" dirty="0" err="1">
                <a:solidFill>
                  <a:schemeClr val="dk1"/>
                </a:solidFill>
              </a:rPr>
              <a:t>usia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Age dan Daily Time Spent on Site juga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a:t>
            </a:r>
            <a:r>
              <a:rPr lang="en-US" sz="1200" dirty="0" err="1">
                <a:solidFill>
                  <a:schemeClr val="dk1"/>
                </a:solidFill>
              </a:rPr>
              <a:t>negatif</a:t>
            </a:r>
            <a:r>
              <a:rPr lang="en-US" sz="1200" dirty="0">
                <a:solidFill>
                  <a:schemeClr val="dk1"/>
                </a:solidFill>
              </a:rPr>
              <a:t> (-0.33). Ini </a:t>
            </a:r>
            <a:r>
              <a:rPr lang="en-US" sz="1200" dirty="0" err="1">
                <a:solidFill>
                  <a:schemeClr val="dk1"/>
                </a:solidFill>
              </a:rPr>
              <a:t>menunjukkan</a:t>
            </a:r>
            <a:r>
              <a:rPr lang="en-US" sz="1200" dirty="0">
                <a:solidFill>
                  <a:schemeClr val="dk1"/>
                </a:solidFill>
              </a:rPr>
              <a:t> tren yang </a:t>
            </a:r>
            <a:r>
              <a:rPr lang="en-US" sz="1200" dirty="0" err="1">
                <a:solidFill>
                  <a:schemeClr val="dk1"/>
                </a:solidFill>
              </a:rPr>
              <a:t>serupa</a:t>
            </a:r>
            <a:r>
              <a:rPr lang="en-US" sz="1200" dirty="0">
                <a:solidFill>
                  <a:schemeClr val="dk1"/>
                </a:solidFill>
              </a:rPr>
              <a:t>, </a:t>
            </a:r>
            <a:r>
              <a:rPr lang="en-US" sz="1200" dirty="0" err="1">
                <a:solidFill>
                  <a:schemeClr val="dk1"/>
                </a:solidFill>
              </a:rPr>
              <a:t>yaitu</a:t>
            </a:r>
            <a:r>
              <a:rPr lang="en-US" sz="1200" dirty="0">
                <a:solidFill>
                  <a:schemeClr val="dk1"/>
                </a:solidFill>
              </a:rPr>
              <a:t> </a:t>
            </a:r>
            <a:r>
              <a:rPr lang="en-US" sz="1200" dirty="0" err="1">
                <a:solidFill>
                  <a:schemeClr val="dk1"/>
                </a:solidFill>
              </a:rPr>
              <a:t>semakin</a:t>
            </a:r>
            <a:r>
              <a:rPr lang="en-US" sz="1200" dirty="0">
                <a:solidFill>
                  <a:schemeClr val="dk1"/>
                </a:solidFill>
              </a:rPr>
              <a:t> </a:t>
            </a:r>
            <a:r>
              <a:rPr lang="en-US" sz="1200" dirty="0" err="1">
                <a:solidFill>
                  <a:schemeClr val="dk1"/>
                </a:solidFill>
              </a:rPr>
              <a:t>tua</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semakin</a:t>
            </a:r>
            <a:r>
              <a:rPr lang="en-US" sz="1200" dirty="0">
                <a:solidFill>
                  <a:schemeClr val="dk1"/>
                </a:solidFill>
              </a:rPr>
              <a:t> </a:t>
            </a:r>
            <a:r>
              <a:rPr lang="en-US" sz="1200" dirty="0" err="1">
                <a:solidFill>
                  <a:schemeClr val="dk1"/>
                </a:solidFill>
              </a:rPr>
              <a:t>sedikit</a:t>
            </a:r>
            <a:r>
              <a:rPr lang="en-US" sz="1200" dirty="0">
                <a:solidFill>
                  <a:schemeClr val="dk1"/>
                </a:solidFill>
              </a:rPr>
              <a:t> </a:t>
            </a:r>
            <a:r>
              <a:rPr lang="en-US" sz="1200" dirty="0" err="1">
                <a:solidFill>
                  <a:schemeClr val="dk1"/>
                </a:solidFill>
              </a:rPr>
              <a:t>waktu</a:t>
            </a:r>
            <a:r>
              <a:rPr lang="en-US" sz="1200" dirty="0">
                <a:solidFill>
                  <a:schemeClr val="dk1"/>
                </a:solidFill>
              </a:rPr>
              <a:t> yang </a:t>
            </a:r>
            <a:r>
              <a:rPr lang="en-US" sz="1200" dirty="0" err="1">
                <a:solidFill>
                  <a:schemeClr val="dk1"/>
                </a:solidFill>
              </a:rPr>
              <a:t>mereka</a:t>
            </a:r>
            <a:r>
              <a:rPr lang="en-US" sz="1200" dirty="0">
                <a:solidFill>
                  <a:schemeClr val="dk1"/>
                </a:solidFill>
              </a:rPr>
              <a:t> </a:t>
            </a:r>
            <a:r>
              <a:rPr lang="en-US" sz="1200" dirty="0" err="1">
                <a:solidFill>
                  <a:schemeClr val="dk1"/>
                </a:solidFill>
              </a:rPr>
              <a:t>habiskan</a:t>
            </a:r>
            <a:r>
              <a:rPr lang="en-US" sz="1200" dirty="0">
                <a:solidFill>
                  <a:schemeClr val="dk1"/>
                </a:solidFill>
              </a:rPr>
              <a:t> di situs </a:t>
            </a:r>
            <a:r>
              <a:rPr lang="en-US" sz="1200" dirty="0" err="1">
                <a:solidFill>
                  <a:schemeClr val="dk1"/>
                </a:solidFill>
              </a:rPr>
              <a:t>tertentu</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Area Income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yang </a:t>
            </a:r>
            <a:r>
              <a:rPr lang="en-US" sz="1200" dirty="0" err="1">
                <a:solidFill>
                  <a:schemeClr val="dk1"/>
                </a:solidFill>
              </a:rPr>
              <a:t>relatif</a:t>
            </a:r>
            <a:r>
              <a:rPr lang="en-US" sz="1200" dirty="0">
                <a:solidFill>
                  <a:schemeClr val="dk1"/>
                </a:solidFill>
              </a:rPr>
              <a:t> </a:t>
            </a:r>
            <a:r>
              <a:rPr lang="en-US" sz="1200" dirty="0" err="1">
                <a:solidFill>
                  <a:schemeClr val="dk1"/>
                </a:solidFill>
              </a:rPr>
              <a:t>lemah</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fitur</a:t>
            </a:r>
            <a:r>
              <a:rPr lang="en-US" sz="1200" dirty="0">
                <a:solidFill>
                  <a:schemeClr val="dk1"/>
                </a:solidFill>
              </a:rPr>
              <a:t> </a:t>
            </a:r>
            <a:r>
              <a:rPr lang="en-US" sz="1200" dirty="0" err="1">
                <a:solidFill>
                  <a:schemeClr val="dk1"/>
                </a:solidFill>
              </a:rPr>
              <a:t>lainnya</a:t>
            </a:r>
            <a:r>
              <a:rPr lang="en-US" sz="1200" dirty="0">
                <a:solidFill>
                  <a:schemeClr val="dk1"/>
                </a:solidFill>
              </a:rPr>
              <a:t>. Ini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pendapatan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hubungan</a:t>
            </a:r>
            <a:r>
              <a:rPr lang="en-US" sz="1200" dirty="0">
                <a:solidFill>
                  <a:schemeClr val="dk1"/>
                </a:solidFill>
              </a:rPr>
              <a:t> yang </a:t>
            </a:r>
            <a:r>
              <a:rPr lang="en-US" sz="1200" dirty="0" err="1">
                <a:solidFill>
                  <a:schemeClr val="dk1"/>
                </a:solidFill>
              </a:rPr>
              <a:t>kuat</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fitur-fitur</a:t>
            </a:r>
            <a:r>
              <a:rPr lang="en-US" sz="1200" dirty="0">
                <a:solidFill>
                  <a:schemeClr val="dk1"/>
                </a:solidFill>
              </a:rPr>
              <a:t> numerical </a:t>
            </a:r>
            <a:r>
              <a:rPr lang="en-US" sz="1200" dirty="0" err="1">
                <a:solidFill>
                  <a:schemeClr val="dk1"/>
                </a:solidFill>
              </a:rPr>
              <a:t>lainnya</a:t>
            </a:r>
            <a:r>
              <a:rPr lang="en-US" sz="1200" dirty="0">
                <a:solidFill>
                  <a:schemeClr val="dk1"/>
                </a:solidFill>
              </a:rPr>
              <a:t>.</a:t>
            </a:r>
          </a:p>
        </p:txBody>
      </p:sp>
      <p:pic>
        <p:nvPicPr>
          <p:cNvPr id="3" name="Picture 2">
            <a:extLst>
              <a:ext uri="{FF2B5EF4-FFF2-40B4-BE49-F238E27FC236}">
                <a16:creationId xmlns:a16="http://schemas.microsoft.com/office/drawing/2014/main" id="{399D226F-947F-49FD-AC6B-C193204A4C01}"/>
              </a:ext>
            </a:extLst>
          </p:cNvPr>
          <p:cNvPicPr>
            <a:picLocks noChangeAspect="1"/>
          </p:cNvPicPr>
          <p:nvPr/>
        </p:nvPicPr>
        <p:blipFill>
          <a:blip r:embed="rId3"/>
          <a:stretch>
            <a:fillRect/>
          </a:stretch>
        </p:blipFill>
        <p:spPr>
          <a:xfrm>
            <a:off x="3406674" y="673013"/>
            <a:ext cx="2343352" cy="2059493"/>
          </a:xfrm>
          <a:prstGeom prst="rect">
            <a:avLst/>
          </a:prstGeom>
          <a:noFill/>
          <a:ln w="19050">
            <a:solidFill>
              <a:srgbClr val="019FAB"/>
            </a:solidFill>
          </a:ln>
        </p:spPr>
      </p:pic>
      <p:sp>
        <p:nvSpPr>
          <p:cNvPr id="7" name="Google Shape;115;p27">
            <a:extLst>
              <a:ext uri="{FF2B5EF4-FFF2-40B4-BE49-F238E27FC236}">
                <a16:creationId xmlns:a16="http://schemas.microsoft.com/office/drawing/2014/main" id="{A41D6E87-B641-4A0F-AB73-7973DBF274D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67334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body" idx="1"/>
          </p:nvPr>
        </p:nvSpPr>
        <p:spPr>
          <a:xfrm>
            <a:off x="2390480" y="1493718"/>
            <a:ext cx="4260300" cy="122974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sz="7200" dirty="0">
                <a:solidFill>
                  <a:srgbClr val="019FAB"/>
                </a:solidFill>
                <a:latin typeface="Dosis"/>
                <a:ea typeface="Dosis"/>
                <a:cs typeface="Dosis"/>
                <a:sym typeface="Dosis"/>
              </a:rPr>
              <a:t>THANK YOU</a:t>
            </a:r>
          </a:p>
        </p:txBody>
      </p:sp>
      <p:sp>
        <p:nvSpPr>
          <p:cNvPr id="6" name="Google Shape;108;p26">
            <a:extLst>
              <a:ext uri="{FF2B5EF4-FFF2-40B4-BE49-F238E27FC236}">
                <a16:creationId xmlns:a16="http://schemas.microsoft.com/office/drawing/2014/main" id="{E479C72C-3D55-4A61-8109-157B20C17F87}"/>
              </a:ext>
            </a:extLst>
          </p:cNvPr>
          <p:cNvSpPr txBox="1">
            <a:spLocks/>
          </p:cNvSpPr>
          <p:nvPr/>
        </p:nvSpPr>
        <p:spPr>
          <a:xfrm>
            <a:off x="3150288" y="2723465"/>
            <a:ext cx="2740685" cy="91288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200"/>
              </a:spcAft>
              <a:buFont typeface="Arial"/>
              <a:buNone/>
            </a:pPr>
            <a:r>
              <a:rPr lang="en-US" sz="2800" dirty="0">
                <a:solidFill>
                  <a:schemeClr val="dk1"/>
                </a:solidFill>
                <a:latin typeface="Dosis"/>
                <a:ea typeface="Dosis"/>
                <a:cs typeface="Dosis"/>
                <a:sym typeface="Dosis"/>
              </a:rPr>
              <a:t>Have a nice day!</a:t>
            </a:r>
          </a:p>
        </p:txBody>
      </p:sp>
    </p:spTree>
    <p:extLst>
      <p:ext uri="{BB962C8B-B14F-4D97-AF65-F5344CB8AC3E}">
        <p14:creationId xmlns:p14="http://schemas.microsoft.com/office/powerpoint/2010/main" val="49441085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1086</Words>
  <Application>Microsoft Office PowerPoint</Application>
  <PresentationFormat>On-screen Show (16:9)</PresentationFormat>
  <Paragraphs>75</Paragraphs>
  <Slides>9</Slides>
  <Notes>9</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9</vt:i4>
      </vt:variant>
    </vt:vector>
  </HeadingPairs>
  <TitlesOfParts>
    <vt:vector size="16" baseType="lpstr">
      <vt:lpstr>Roboto</vt:lpstr>
      <vt:lpstr>Arial</vt:lpstr>
      <vt:lpstr>Courier New</vt:lpstr>
      <vt:lpstr>Nunito</vt:lpstr>
      <vt:lpstr>Dosis</vt:lpstr>
      <vt:lpstr>Simple Light</vt:lpstr>
      <vt:lpstr>Simple Light</vt:lpstr>
      <vt:lpstr>Predict Clicked Ads Customer Classification by using Machine Learning</vt:lpstr>
      <vt:lpstr>Overview</vt:lpstr>
      <vt:lpstr>Exploration Data Analysis</vt:lpstr>
      <vt:lpstr>Exploration Data Analysis</vt:lpstr>
      <vt:lpstr>Age vs Daily Internet Usage</vt:lpstr>
      <vt:lpstr>Daily Internet Usage vs Daily Time Spent on Site</vt:lpstr>
      <vt:lpstr>Age vs Daily Time Spent on Site</vt:lpstr>
      <vt:lpstr>Multivariate Analysis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Clicked Ads Customer Classification by using Machine Learning</dc:title>
  <cp:lastModifiedBy>Arieska Restu</cp:lastModifiedBy>
  <cp:revision>10</cp:revision>
  <dcterms:modified xsi:type="dcterms:W3CDTF">2024-09-09T16:48:52Z</dcterms:modified>
</cp:coreProperties>
</file>